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ADAN ARAP" initials="RA" lastIdx="4" clrIdx="0">
    <p:extLst>
      <p:ext uri="{19B8F6BF-5375-455C-9EA6-DF929625EA0E}">
        <p15:presenceInfo xmlns:p15="http://schemas.microsoft.com/office/powerpoint/2012/main" userId="S::2022123155@cumhuriyet.edu.tr::baa91085-a24f-473e-ba9e-e983ba8d9f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7" d="100"/>
          <a:sy n="77" d="100"/>
        </p:scale>
        <p:origin x="31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a:t>12/17/2024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a:pPr/>
              <a:t>12/17/2024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hyperlink" Target="https://pixabay.com/en/birthday-cake-birthday-cake-dessert-1114056/" TargetMode="External"/><Relationship Id="rId7" Type="http://schemas.openxmlformats.org/officeDocument/2006/relationships/image" Target="../media/image20.png"/><Relationship Id="rId2" Type="http://schemas.openxmlformats.org/officeDocument/2006/relationships/image" Target="../media/image16.jp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tmp"/><Relationship Id="rId4" Type="http://schemas.openxmlformats.org/officeDocument/2006/relationships/image" Target="../media/image17.jpg"/><Relationship Id="rId9" Type="http://schemas.openxmlformats.org/officeDocument/2006/relationships/image" Target="../media/image22.tmp"/></Relationships>
</file>

<file path=ppt/slides/_rels/slide11.xml.rels><?xml version="1.0" encoding="UTF-8" standalone="yes"?>
<Relationships xmlns="http://schemas.openxmlformats.org/package/2006/relationships"><Relationship Id="rId3" Type="http://schemas.openxmlformats.org/officeDocument/2006/relationships/hyperlink" Target="https://tr.wikipedia.org/wiki/Tek-kartl%C4%B1_bilgisayar" TargetMode="External"/><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hyperlink" Target="https://www.siyahgribeyaz.com/202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teknodiot.com/interneti-aktif-kullanan-cocuklar-siber-tehditlere-daha-acik" TargetMode="External"/><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tr/photo/1427819" TargetMode="External"/><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belajarteknoinfokom.blogspot.com/2016/02/macam-macam-penerapan-teknologi-dalam-berbagai-bidang.html" TargetMode="External"/><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id/photo/137791" TargetMode="External"/><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pxhere.com/id/photo/908205" TargetMode="External"/><Relationship Id="rId2" Type="http://schemas.openxmlformats.org/officeDocument/2006/relationships/image" Target="../media/image10.jp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cahitcengizhan.com/yeni-iletisim-teknolojilerinde-etik-ve-guvenlik/" TargetMode="External"/><Relationship Id="rId2" Type="http://schemas.openxmlformats.org/officeDocument/2006/relationships/image" Target="../media/image12.jpg"/><Relationship Id="rId1" Type="http://schemas.openxmlformats.org/officeDocument/2006/relationships/slideLayout" Target="../slideLayouts/slideLayout11.xml"/><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xhere.com/id/photo/1229889" TargetMode="External"/><Relationship Id="rId2" Type="http://schemas.openxmlformats.org/officeDocument/2006/relationships/image" Target="../media/image15.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5049662-82F3-3898-8F11-391641261779}"/>
              </a:ext>
            </a:extLst>
          </p:cNvPr>
          <p:cNvSpPr>
            <a:spLocks noGrp="1"/>
          </p:cNvSpPr>
          <p:nvPr>
            <p:ph type="subTitle" idx="1"/>
          </p:nvPr>
        </p:nvSpPr>
        <p:spPr>
          <a:xfrm>
            <a:off x="383177" y="766354"/>
            <a:ext cx="11434354" cy="61830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tr-TR" sz="2800" b="1">
                <a:solidFill>
                  <a:schemeClr val="bg1"/>
                </a:solidFill>
              </a:rPr>
              <a:t>rAspberry pi kullanarak yüz tanıma kapı kilidi açma</a:t>
            </a:r>
            <a:endParaRPr lang="en-AE" sz="2800" b="1">
              <a:solidFill>
                <a:schemeClr val="bg1"/>
              </a:solidFill>
            </a:endParaRPr>
          </a:p>
        </p:txBody>
      </p:sp>
      <p:sp>
        <p:nvSpPr>
          <p:cNvPr id="4" name="Title 1">
            <a:extLst>
              <a:ext uri="{FF2B5EF4-FFF2-40B4-BE49-F238E27FC236}">
                <a16:creationId xmlns:a16="http://schemas.microsoft.com/office/drawing/2014/main" id="{C367018C-45AA-084C-C732-8EA3EDEBA5A3}"/>
              </a:ext>
            </a:extLst>
          </p:cNvPr>
          <p:cNvSpPr>
            <a:spLocks noGrp="1"/>
          </p:cNvSpPr>
          <p:nvPr>
            <p:ph type="ctrTitle"/>
          </p:nvPr>
        </p:nvSpPr>
        <p:spPr>
          <a:xfrm>
            <a:off x="2185850" y="1935957"/>
            <a:ext cx="7053942" cy="2037805"/>
          </a:xfrm>
        </p:spPr>
        <p:txBody>
          <a:bodyPr>
            <a:normAutofit/>
          </a:bodyPr>
          <a:lstStyle/>
          <a:p>
            <a:r>
              <a:rPr lang="tr-TR" sz="1800">
                <a:solidFill>
                  <a:schemeClr val="accent5">
                    <a:lumMod val="50000"/>
                  </a:schemeClr>
                </a:solidFill>
                <a:latin typeface="Adobe Fan Heiti Std B" panose="020B0700000000000000" pitchFamily="34" charset="-128"/>
                <a:ea typeface="Adobe Fan Heiti Std B" panose="020B0700000000000000" pitchFamily="34" charset="-128"/>
              </a:rPr>
              <a:t>Projeyi hazırlayanlar </a:t>
            </a:r>
            <a:r>
              <a:rPr lang="en-US" sz="1800">
                <a:solidFill>
                  <a:schemeClr val="accent5">
                    <a:lumMod val="50000"/>
                  </a:schemeClr>
                </a:solidFill>
                <a:latin typeface="Adobe Fan Heiti Std B" panose="020B0700000000000000" pitchFamily="34" charset="-128"/>
                <a:ea typeface="Adobe Fan Heiti Std B" panose="020B0700000000000000" pitchFamily="34" charset="-128"/>
              </a:rPr>
              <a:t>: </a:t>
            </a:r>
            <a:br>
              <a:rPr lang="en-US" sz="1800">
                <a:solidFill>
                  <a:schemeClr val="accent5">
                    <a:lumMod val="50000"/>
                  </a:schemeClr>
                </a:solidFill>
                <a:latin typeface="Adobe Fan Heiti Std B" panose="020B0700000000000000" pitchFamily="34" charset="-128"/>
                <a:ea typeface="Adobe Fan Heiti Std B" panose="020B0700000000000000" pitchFamily="34" charset="-128"/>
              </a:rPr>
            </a:br>
            <a:br>
              <a:rPr lang="tr-TR" sz="1800">
                <a:solidFill>
                  <a:schemeClr val="accent5">
                    <a:lumMod val="50000"/>
                  </a:schemeClr>
                </a:solidFill>
                <a:latin typeface="Adobe Fan Heiti Std B" panose="020B0700000000000000" pitchFamily="34" charset="-128"/>
                <a:ea typeface="Adobe Fan Heiti Std B" panose="020B0700000000000000" pitchFamily="34" charset="-128"/>
              </a:rPr>
            </a:br>
            <a:br>
              <a:rPr lang="en-US" sz="1800">
                <a:solidFill>
                  <a:schemeClr val="accent5">
                    <a:lumMod val="50000"/>
                  </a:schemeClr>
                </a:solidFill>
                <a:latin typeface="Adobe Fan Heiti Std B" panose="020B0700000000000000" pitchFamily="34" charset="-128"/>
                <a:ea typeface="Adobe Fan Heiti Std B" panose="020B0700000000000000" pitchFamily="34" charset="-128"/>
              </a:rPr>
            </a:br>
            <a:r>
              <a:rPr lang="en-US" sz="1800">
                <a:solidFill>
                  <a:schemeClr val="accent5">
                    <a:lumMod val="50000"/>
                  </a:schemeClr>
                </a:solidFill>
                <a:latin typeface="Adobe Fan Heiti Std B" panose="020B0700000000000000" pitchFamily="34" charset="-128"/>
                <a:ea typeface="Adobe Fan Heiti Std B" panose="020B0700000000000000" pitchFamily="34" charset="-128"/>
              </a:rPr>
              <a:t>                  </a:t>
            </a:r>
            <a:r>
              <a:rPr lang="tr-TR" sz="1800">
                <a:solidFill>
                  <a:schemeClr val="accent5">
                    <a:lumMod val="50000"/>
                  </a:schemeClr>
                </a:solidFill>
                <a:latin typeface="Adobe Fan Heiti Std B" panose="020B0700000000000000" pitchFamily="34" charset="-128"/>
                <a:ea typeface="Adobe Fan Heiti Std B" panose="020B0700000000000000" pitchFamily="34" charset="-128"/>
              </a:rPr>
              <a:t>1</a:t>
            </a:r>
            <a:r>
              <a:rPr lang="en-US" sz="1800">
                <a:solidFill>
                  <a:schemeClr val="accent5">
                    <a:lumMod val="50000"/>
                  </a:schemeClr>
                </a:solidFill>
                <a:latin typeface="Adobe Fan Heiti Std B" panose="020B0700000000000000" pitchFamily="34" charset="-128"/>
                <a:ea typeface="Adobe Fan Heiti Std B" panose="020B0700000000000000" pitchFamily="34" charset="-128"/>
              </a:rPr>
              <a:t>. RAMADAN ARAP</a:t>
            </a:r>
            <a:br>
              <a:rPr lang="en-US" sz="1800">
                <a:solidFill>
                  <a:schemeClr val="accent5">
                    <a:lumMod val="50000"/>
                  </a:schemeClr>
                </a:solidFill>
                <a:latin typeface="Adobe Fan Heiti Std B" panose="020B0700000000000000" pitchFamily="34" charset="-128"/>
                <a:ea typeface="Adobe Fan Heiti Std B" panose="020B0700000000000000" pitchFamily="34" charset="-128"/>
              </a:rPr>
            </a:br>
            <a:r>
              <a:rPr lang="en-US" sz="1800">
                <a:solidFill>
                  <a:schemeClr val="accent5">
                    <a:lumMod val="50000"/>
                  </a:schemeClr>
                </a:solidFill>
                <a:latin typeface="Adobe Fan Heiti Std B" panose="020B0700000000000000" pitchFamily="34" charset="-128"/>
                <a:ea typeface="Adobe Fan Heiti Std B" panose="020B0700000000000000" pitchFamily="34" charset="-128"/>
              </a:rPr>
              <a:t>                  </a:t>
            </a:r>
            <a:r>
              <a:rPr lang="tr-TR" sz="1800">
                <a:solidFill>
                  <a:schemeClr val="accent5">
                    <a:lumMod val="50000"/>
                  </a:schemeClr>
                </a:solidFill>
                <a:latin typeface="Adobe Fan Heiti Std B" panose="020B0700000000000000" pitchFamily="34" charset="-128"/>
                <a:ea typeface="Adobe Fan Heiti Std B" panose="020B0700000000000000" pitchFamily="34" charset="-128"/>
              </a:rPr>
              <a:t>2</a:t>
            </a:r>
            <a:r>
              <a:rPr lang="en-US" sz="1800">
                <a:solidFill>
                  <a:schemeClr val="accent5">
                    <a:lumMod val="50000"/>
                  </a:schemeClr>
                </a:solidFill>
                <a:latin typeface="Adobe Fan Heiti Std B" panose="020B0700000000000000" pitchFamily="34" charset="-128"/>
                <a:ea typeface="Adobe Fan Heiti Std B" panose="020B0700000000000000" pitchFamily="34" charset="-128"/>
              </a:rPr>
              <a:t>. MUSTAFA ELBARRI</a:t>
            </a:r>
            <a:br>
              <a:rPr lang="en-US" sz="1800" b="1">
                <a:latin typeface="Adobe Fan Heiti Std B" panose="020B0700000000000000" pitchFamily="34" charset="-128"/>
                <a:ea typeface="Adobe Fan Heiti Std B" panose="020B0700000000000000" pitchFamily="34" charset="-128"/>
              </a:rPr>
            </a:br>
            <a:r>
              <a:rPr lang="en-US" sz="1800" b="1">
                <a:latin typeface="Adobe Fan Heiti Std B" panose="020B0700000000000000" pitchFamily="34" charset="-128"/>
                <a:ea typeface="Adobe Fan Heiti Std B" panose="020B0700000000000000" pitchFamily="34" charset="-128"/>
              </a:rPr>
              <a:t>               </a:t>
            </a:r>
            <a:br>
              <a:rPr lang="en-US" sz="1800" b="1">
                <a:latin typeface="Adobe Fan Heiti Std B" panose="020B0700000000000000" pitchFamily="34" charset="-128"/>
                <a:ea typeface="Adobe Fan Heiti Std B" panose="020B0700000000000000" pitchFamily="34" charset="-128"/>
              </a:rPr>
            </a:br>
            <a:endParaRPr lang="en-AE" sz="1800" b="1">
              <a:latin typeface="Adobe Fan Heiti Std B" panose="020B0700000000000000" pitchFamily="34" charset="-128"/>
              <a:ea typeface="Adobe Fan Heiti Std B" panose="020B0700000000000000" pitchFamily="34" charset="-128"/>
            </a:endParaRPr>
          </a:p>
        </p:txBody>
      </p:sp>
      <p:pic>
        <p:nvPicPr>
          <p:cNvPr id="7" name="Resim 3">
            <a:extLst>
              <a:ext uri="{FF2B5EF4-FFF2-40B4-BE49-F238E27FC236}">
                <a16:creationId xmlns:a16="http://schemas.microsoft.com/office/drawing/2014/main" id="{487D1BEE-F022-13C8-48E4-39BC64F0BED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8619" y="4525056"/>
            <a:ext cx="1208405" cy="1186815"/>
          </a:xfrm>
          <a:prstGeom prst="rect">
            <a:avLst/>
          </a:prstGeom>
          <a:noFill/>
          <a:ln>
            <a:noFill/>
          </a:ln>
        </p:spPr>
      </p:pic>
    </p:spTree>
    <p:extLst>
      <p:ext uri="{BB962C8B-B14F-4D97-AF65-F5344CB8AC3E}">
        <p14:creationId xmlns:p14="http://schemas.microsoft.com/office/powerpoint/2010/main" val="241030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ADD2-D0FF-C20E-094A-997600C3550A}"/>
              </a:ext>
            </a:extLst>
          </p:cNvPr>
          <p:cNvSpPr>
            <a:spLocks noGrp="1"/>
          </p:cNvSpPr>
          <p:nvPr>
            <p:ph type="title"/>
          </p:nvPr>
        </p:nvSpPr>
        <p:spPr>
          <a:xfrm>
            <a:off x="1141456" y="240268"/>
            <a:ext cx="9905955" cy="121049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tr-TR" b="1" u="sng">
                <a:solidFill>
                  <a:schemeClr val="accent5">
                    <a:lumMod val="50000"/>
                  </a:schemeClr>
                </a:solidFill>
              </a:rPr>
              <a:t>Kullanılan malzemeler</a:t>
            </a:r>
            <a:endParaRPr lang="en-AE" b="1" u="sng">
              <a:solidFill>
                <a:schemeClr val="accent5">
                  <a:lumMod val="50000"/>
                </a:schemeClr>
              </a:solidFill>
            </a:endParaRPr>
          </a:p>
        </p:txBody>
      </p:sp>
      <p:pic>
        <p:nvPicPr>
          <p:cNvPr id="5" name="Picture 4">
            <a:extLst>
              <a:ext uri="{FF2B5EF4-FFF2-40B4-BE49-F238E27FC236}">
                <a16:creationId xmlns:a16="http://schemas.microsoft.com/office/drawing/2014/main" id="{53826E00-6171-9C35-DCFF-15B99AC493D7}"/>
              </a:ext>
            </a:extLst>
          </p:cNvPr>
          <p:cNvPicPr>
            <a:picLocks noChangeAspect="1"/>
          </p:cNvPicPr>
          <p:nvPr/>
        </p:nvPicPr>
        <p:blipFill>
          <a:blip r:embed="rId4"/>
          <a:stretch>
            <a:fillRect/>
          </a:stretch>
        </p:blipFill>
        <p:spPr>
          <a:xfrm>
            <a:off x="147094" y="1716676"/>
            <a:ext cx="1638977" cy="1210492"/>
          </a:xfrm>
          <a:prstGeom prst="rect">
            <a:avLst/>
          </a:prstGeom>
        </p:spPr>
      </p:pic>
      <p:pic>
        <p:nvPicPr>
          <p:cNvPr id="7" name="Picture 6">
            <a:extLst>
              <a:ext uri="{FF2B5EF4-FFF2-40B4-BE49-F238E27FC236}">
                <a16:creationId xmlns:a16="http://schemas.microsoft.com/office/drawing/2014/main" id="{96297EFA-0B8E-CDEE-696C-E084E13CF40D}"/>
              </a:ext>
            </a:extLst>
          </p:cNvPr>
          <p:cNvPicPr>
            <a:picLocks noChangeAspect="1"/>
          </p:cNvPicPr>
          <p:nvPr/>
        </p:nvPicPr>
        <p:blipFill>
          <a:blip r:embed="rId5"/>
          <a:stretch>
            <a:fillRect/>
          </a:stretch>
        </p:blipFill>
        <p:spPr>
          <a:xfrm>
            <a:off x="6341093" y="1553003"/>
            <a:ext cx="2526801" cy="1427866"/>
          </a:xfrm>
          <a:prstGeom prst="rect">
            <a:avLst/>
          </a:prstGeom>
        </p:spPr>
      </p:pic>
      <p:pic>
        <p:nvPicPr>
          <p:cNvPr id="9" name="Picture 8">
            <a:extLst>
              <a:ext uri="{FF2B5EF4-FFF2-40B4-BE49-F238E27FC236}">
                <a16:creationId xmlns:a16="http://schemas.microsoft.com/office/drawing/2014/main" id="{B1A61C73-D34E-6367-4E8B-E970D3ECB754}"/>
              </a:ext>
            </a:extLst>
          </p:cNvPr>
          <p:cNvPicPr>
            <a:picLocks noChangeAspect="1"/>
          </p:cNvPicPr>
          <p:nvPr/>
        </p:nvPicPr>
        <p:blipFill>
          <a:blip r:embed="rId6"/>
          <a:stretch>
            <a:fillRect/>
          </a:stretch>
        </p:blipFill>
        <p:spPr>
          <a:xfrm>
            <a:off x="66966" y="3478102"/>
            <a:ext cx="1886456" cy="1646702"/>
          </a:xfrm>
          <a:prstGeom prst="rect">
            <a:avLst/>
          </a:prstGeom>
        </p:spPr>
      </p:pic>
      <p:pic>
        <p:nvPicPr>
          <p:cNvPr id="11" name="Picture 10">
            <a:extLst>
              <a:ext uri="{FF2B5EF4-FFF2-40B4-BE49-F238E27FC236}">
                <a16:creationId xmlns:a16="http://schemas.microsoft.com/office/drawing/2014/main" id="{1114C67B-4802-2A2C-737D-7E2CA9E4D5EE}"/>
              </a:ext>
            </a:extLst>
          </p:cNvPr>
          <p:cNvPicPr>
            <a:picLocks noChangeAspect="1"/>
          </p:cNvPicPr>
          <p:nvPr/>
        </p:nvPicPr>
        <p:blipFill>
          <a:blip r:embed="rId7"/>
          <a:stretch>
            <a:fillRect/>
          </a:stretch>
        </p:blipFill>
        <p:spPr>
          <a:xfrm>
            <a:off x="6431382" y="3409015"/>
            <a:ext cx="2436512" cy="1627287"/>
          </a:xfrm>
          <a:prstGeom prst="rect">
            <a:avLst/>
          </a:prstGeom>
        </p:spPr>
      </p:pic>
      <p:pic>
        <p:nvPicPr>
          <p:cNvPr id="13" name="Picture 12">
            <a:extLst>
              <a:ext uri="{FF2B5EF4-FFF2-40B4-BE49-F238E27FC236}">
                <a16:creationId xmlns:a16="http://schemas.microsoft.com/office/drawing/2014/main" id="{F165B607-7013-F4C9-EBE2-8858E9D96B8A}"/>
              </a:ext>
            </a:extLst>
          </p:cNvPr>
          <p:cNvPicPr>
            <a:picLocks noChangeAspect="1"/>
          </p:cNvPicPr>
          <p:nvPr/>
        </p:nvPicPr>
        <p:blipFill>
          <a:blip r:embed="rId8"/>
          <a:stretch>
            <a:fillRect/>
          </a:stretch>
        </p:blipFill>
        <p:spPr>
          <a:xfrm>
            <a:off x="2129245" y="1588924"/>
            <a:ext cx="4102992" cy="3062590"/>
          </a:xfrm>
          <a:prstGeom prst="rect">
            <a:avLst/>
          </a:prstGeom>
        </p:spPr>
      </p:pic>
      <p:sp>
        <p:nvSpPr>
          <p:cNvPr id="16" name="TextBox 15">
            <a:extLst>
              <a:ext uri="{FF2B5EF4-FFF2-40B4-BE49-F238E27FC236}">
                <a16:creationId xmlns:a16="http://schemas.microsoft.com/office/drawing/2014/main" id="{4111984C-02D7-B4BA-3CEE-B2F294F8627F}"/>
              </a:ext>
            </a:extLst>
          </p:cNvPr>
          <p:cNvSpPr txBox="1"/>
          <p:nvPr/>
        </p:nvSpPr>
        <p:spPr>
          <a:xfrm>
            <a:off x="0" y="3039683"/>
            <a:ext cx="2020389" cy="369332"/>
          </a:xfrm>
          <a:prstGeom prst="rect">
            <a:avLst/>
          </a:prstGeom>
          <a:noFill/>
        </p:spPr>
        <p:txBody>
          <a:bodyPr wrap="square" rtlCol="0">
            <a:spAutoFit/>
          </a:bodyPr>
          <a:lstStyle/>
          <a:p>
            <a:r>
              <a:rPr lang="tr-TR" b="1"/>
              <a:t>5v Tek kanallı röle</a:t>
            </a:r>
            <a:endParaRPr lang="en-AE" b="1"/>
          </a:p>
        </p:txBody>
      </p:sp>
      <p:sp>
        <p:nvSpPr>
          <p:cNvPr id="17" name="TextBox 16">
            <a:extLst>
              <a:ext uri="{FF2B5EF4-FFF2-40B4-BE49-F238E27FC236}">
                <a16:creationId xmlns:a16="http://schemas.microsoft.com/office/drawing/2014/main" id="{683F5FC7-2787-1E2D-FA12-3B52827F34F5}"/>
              </a:ext>
            </a:extLst>
          </p:cNvPr>
          <p:cNvSpPr txBox="1"/>
          <p:nvPr/>
        </p:nvSpPr>
        <p:spPr>
          <a:xfrm>
            <a:off x="-43613" y="5318123"/>
            <a:ext cx="2020389" cy="369332"/>
          </a:xfrm>
          <a:prstGeom prst="rect">
            <a:avLst/>
          </a:prstGeom>
          <a:noFill/>
        </p:spPr>
        <p:txBody>
          <a:bodyPr wrap="square" rtlCol="0">
            <a:spAutoFit/>
          </a:bodyPr>
          <a:lstStyle/>
          <a:p>
            <a:pPr algn="ctr"/>
            <a:r>
              <a:rPr lang="tr-TR" b="1"/>
              <a:t>Web cam</a:t>
            </a:r>
            <a:endParaRPr lang="en-AE" b="1"/>
          </a:p>
        </p:txBody>
      </p:sp>
      <p:sp>
        <p:nvSpPr>
          <p:cNvPr id="18" name="TextBox 17">
            <a:extLst>
              <a:ext uri="{FF2B5EF4-FFF2-40B4-BE49-F238E27FC236}">
                <a16:creationId xmlns:a16="http://schemas.microsoft.com/office/drawing/2014/main" id="{0960BB73-840D-A891-FEFE-676DCD9B3A85}"/>
              </a:ext>
            </a:extLst>
          </p:cNvPr>
          <p:cNvSpPr txBox="1"/>
          <p:nvPr/>
        </p:nvSpPr>
        <p:spPr>
          <a:xfrm>
            <a:off x="6408060" y="3044688"/>
            <a:ext cx="2264229" cy="369332"/>
          </a:xfrm>
          <a:prstGeom prst="rect">
            <a:avLst/>
          </a:prstGeom>
          <a:noFill/>
        </p:spPr>
        <p:txBody>
          <a:bodyPr wrap="square" rtlCol="0">
            <a:spAutoFit/>
          </a:bodyPr>
          <a:lstStyle/>
          <a:p>
            <a:r>
              <a:rPr lang="tr-TR" b="1"/>
              <a:t>Selenoid Kapı Kilidi</a:t>
            </a:r>
            <a:endParaRPr lang="en-AE" b="1"/>
          </a:p>
        </p:txBody>
      </p:sp>
      <p:sp>
        <p:nvSpPr>
          <p:cNvPr id="19" name="TextBox 18">
            <a:extLst>
              <a:ext uri="{FF2B5EF4-FFF2-40B4-BE49-F238E27FC236}">
                <a16:creationId xmlns:a16="http://schemas.microsoft.com/office/drawing/2014/main" id="{3C9197EF-6B36-8DCD-7656-DE238FDA36C1}"/>
              </a:ext>
            </a:extLst>
          </p:cNvPr>
          <p:cNvSpPr txBox="1"/>
          <p:nvPr/>
        </p:nvSpPr>
        <p:spPr>
          <a:xfrm>
            <a:off x="6431382" y="5120331"/>
            <a:ext cx="2016622" cy="369332"/>
          </a:xfrm>
          <a:prstGeom prst="rect">
            <a:avLst/>
          </a:prstGeom>
          <a:noFill/>
        </p:spPr>
        <p:txBody>
          <a:bodyPr wrap="square" rtlCol="0">
            <a:spAutoFit/>
          </a:bodyPr>
          <a:lstStyle/>
          <a:p>
            <a:pPr algn="ctr"/>
            <a:r>
              <a:rPr lang="tr-TR" b="1"/>
              <a:t>3 tane pil 3.7V</a:t>
            </a:r>
            <a:endParaRPr lang="en-AE" b="1"/>
          </a:p>
        </p:txBody>
      </p:sp>
      <p:sp>
        <p:nvSpPr>
          <p:cNvPr id="20" name="TextBox 19">
            <a:extLst>
              <a:ext uri="{FF2B5EF4-FFF2-40B4-BE49-F238E27FC236}">
                <a16:creationId xmlns:a16="http://schemas.microsoft.com/office/drawing/2014/main" id="{90E1310E-AA1D-B801-3CFD-A693F8F62645}"/>
              </a:ext>
            </a:extLst>
          </p:cNvPr>
          <p:cNvSpPr txBox="1"/>
          <p:nvPr/>
        </p:nvSpPr>
        <p:spPr>
          <a:xfrm>
            <a:off x="2613388" y="4685988"/>
            <a:ext cx="2569029" cy="369332"/>
          </a:xfrm>
          <a:prstGeom prst="rect">
            <a:avLst/>
          </a:prstGeom>
          <a:noFill/>
        </p:spPr>
        <p:txBody>
          <a:bodyPr wrap="square" rtlCol="0">
            <a:spAutoFit/>
          </a:bodyPr>
          <a:lstStyle/>
          <a:p>
            <a:pPr algn="ctr"/>
            <a:r>
              <a:rPr lang="tr-TR" b="1"/>
              <a:t>Rasbperri pi 3</a:t>
            </a:r>
            <a:endParaRPr lang="en-AE" b="1"/>
          </a:p>
        </p:txBody>
      </p:sp>
      <p:pic>
        <p:nvPicPr>
          <p:cNvPr id="4" name="Picture 3">
            <a:extLst>
              <a:ext uri="{FF2B5EF4-FFF2-40B4-BE49-F238E27FC236}">
                <a16:creationId xmlns:a16="http://schemas.microsoft.com/office/drawing/2014/main" id="{9E01BE36-E219-B551-F504-27537E7E920F}"/>
              </a:ext>
            </a:extLst>
          </p:cNvPr>
          <p:cNvPicPr>
            <a:picLocks noChangeAspect="1"/>
          </p:cNvPicPr>
          <p:nvPr/>
        </p:nvPicPr>
        <p:blipFill>
          <a:blip r:embed="rId9"/>
          <a:stretch>
            <a:fillRect/>
          </a:stretch>
        </p:blipFill>
        <p:spPr>
          <a:xfrm>
            <a:off x="9578612" y="1588924"/>
            <a:ext cx="1790971" cy="1740123"/>
          </a:xfrm>
          <a:prstGeom prst="rect">
            <a:avLst/>
          </a:prstGeom>
        </p:spPr>
      </p:pic>
      <p:pic>
        <p:nvPicPr>
          <p:cNvPr id="8" name="Picture 7">
            <a:extLst>
              <a:ext uri="{FF2B5EF4-FFF2-40B4-BE49-F238E27FC236}">
                <a16:creationId xmlns:a16="http://schemas.microsoft.com/office/drawing/2014/main" id="{B82BB310-BF76-83E3-FD3C-E4EFCE4458D9}"/>
              </a:ext>
            </a:extLst>
          </p:cNvPr>
          <p:cNvPicPr>
            <a:picLocks noChangeAspect="1"/>
          </p:cNvPicPr>
          <p:nvPr/>
        </p:nvPicPr>
        <p:blipFill>
          <a:blip r:embed="rId10"/>
          <a:stretch>
            <a:fillRect/>
          </a:stretch>
        </p:blipFill>
        <p:spPr>
          <a:xfrm>
            <a:off x="9667947" y="3757815"/>
            <a:ext cx="1612300" cy="1587685"/>
          </a:xfrm>
          <a:prstGeom prst="rect">
            <a:avLst/>
          </a:prstGeom>
        </p:spPr>
      </p:pic>
      <p:sp>
        <p:nvSpPr>
          <p:cNvPr id="12" name="TextBox 11">
            <a:extLst>
              <a:ext uri="{FF2B5EF4-FFF2-40B4-BE49-F238E27FC236}">
                <a16:creationId xmlns:a16="http://schemas.microsoft.com/office/drawing/2014/main" id="{13E0F4C4-A10F-EC18-D3DC-94A25F5B4ADA}"/>
              </a:ext>
            </a:extLst>
          </p:cNvPr>
          <p:cNvSpPr txBox="1"/>
          <p:nvPr/>
        </p:nvSpPr>
        <p:spPr>
          <a:xfrm>
            <a:off x="9465786" y="3282546"/>
            <a:ext cx="2016622" cy="369332"/>
          </a:xfrm>
          <a:prstGeom prst="rect">
            <a:avLst/>
          </a:prstGeom>
          <a:noFill/>
        </p:spPr>
        <p:txBody>
          <a:bodyPr wrap="square">
            <a:spAutoFit/>
          </a:bodyPr>
          <a:lstStyle/>
          <a:p>
            <a:r>
              <a:rPr lang="en-AE"/>
              <a:t>Dirençler 330 watt</a:t>
            </a:r>
          </a:p>
        </p:txBody>
      </p:sp>
      <p:sp>
        <p:nvSpPr>
          <p:cNvPr id="15" name="TextBox 14">
            <a:extLst>
              <a:ext uri="{FF2B5EF4-FFF2-40B4-BE49-F238E27FC236}">
                <a16:creationId xmlns:a16="http://schemas.microsoft.com/office/drawing/2014/main" id="{42A37939-493D-236E-3A5C-E916AF0471C1}"/>
              </a:ext>
            </a:extLst>
          </p:cNvPr>
          <p:cNvSpPr txBox="1"/>
          <p:nvPr/>
        </p:nvSpPr>
        <p:spPr>
          <a:xfrm>
            <a:off x="9578612" y="5345500"/>
            <a:ext cx="2020389" cy="369332"/>
          </a:xfrm>
          <a:prstGeom prst="rect">
            <a:avLst/>
          </a:prstGeom>
          <a:noFill/>
        </p:spPr>
        <p:txBody>
          <a:bodyPr wrap="square">
            <a:spAutoFit/>
          </a:bodyPr>
          <a:lstStyle/>
          <a:p>
            <a:r>
              <a:rPr lang="en-AE"/>
              <a:t>LED yeşil ve kırmızı</a:t>
            </a:r>
          </a:p>
        </p:txBody>
      </p:sp>
    </p:spTree>
    <p:extLst>
      <p:ext uri="{BB962C8B-B14F-4D97-AF65-F5344CB8AC3E}">
        <p14:creationId xmlns:p14="http://schemas.microsoft.com/office/powerpoint/2010/main" val="39905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 calcmode="lin" valueType="num">
                                      <p:cBhvr additive="base">
                                        <p:cTn id="1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 calcmode="lin" valueType="num">
                                      <p:cBhvr additive="base">
                                        <p:cTn id="3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 calcmode="lin" valueType="num">
                                      <p:cBhvr additive="base">
                                        <p:cTn id="3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030A-ACC2-0F41-1863-88DC1606AC55}"/>
              </a:ext>
            </a:extLst>
          </p:cNvPr>
          <p:cNvSpPr>
            <a:spLocks noGrp="1"/>
          </p:cNvSpPr>
          <p:nvPr>
            <p:ph type="title"/>
          </p:nvPr>
        </p:nvSpPr>
        <p:spPr>
          <a:xfrm>
            <a:off x="1141456" y="609601"/>
            <a:ext cx="9905955" cy="766353"/>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tr-TR" b="1" u="sng">
                <a:solidFill>
                  <a:schemeClr val="accent5">
                    <a:lumMod val="50000"/>
                  </a:schemeClr>
                </a:solidFill>
              </a:rPr>
              <a:t>Materyallerin bağlıntıları</a:t>
            </a:r>
            <a:endParaRPr lang="en-AE" b="1" u="sng">
              <a:solidFill>
                <a:schemeClr val="accent5">
                  <a:lumMod val="50000"/>
                </a:schemeClr>
              </a:solidFill>
            </a:endParaRPr>
          </a:p>
        </p:txBody>
      </p:sp>
      <p:sp>
        <p:nvSpPr>
          <p:cNvPr id="4" name="Rectangle 1">
            <a:extLst>
              <a:ext uri="{FF2B5EF4-FFF2-40B4-BE49-F238E27FC236}">
                <a16:creationId xmlns:a16="http://schemas.microsoft.com/office/drawing/2014/main" id="{4447D5FA-0869-A12D-1C38-D0F810F88679}"/>
              </a:ext>
            </a:extLst>
          </p:cNvPr>
          <p:cNvSpPr>
            <a:spLocks noGrp="1" noChangeArrowheads="1"/>
          </p:cNvSpPr>
          <p:nvPr>
            <p:ph type="body" sz="half" idx="2"/>
          </p:nvPr>
        </p:nvSpPr>
        <p:spPr bwMode="auto">
          <a:xfrm>
            <a:off x="1141457" y="2105464"/>
            <a:ext cx="990595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effectLst/>
                <a:highlight>
                  <a:srgbClr val="C0C0C0"/>
                </a:highlight>
                <a:latin typeface="Arial" panose="020B0604020202020204" pitchFamily="34" charset="0"/>
              </a:rPr>
              <a:t>Materyaller elimize ulaştıktan sonra, ilk iş olarak hepsinin düzgün çalışıp çalışmadığını kontrol ettik. Testleri yaptıktan sonra, materyaller arasındaki bağlantıları nasıl yapacağımızı ve hangi pinleri kullanmamız gerektiğini araştırmaya başladık. Röle için </a:t>
            </a:r>
            <a:r>
              <a:rPr kumimoji="0" lang="en-US" altLang="en-US" sz="1800" b="1" i="0" u="none" strike="noStrike" cap="none" normalizeH="0" baseline="0">
                <a:ln>
                  <a:noFill/>
                </a:ln>
                <a:effectLst/>
                <a:highlight>
                  <a:srgbClr val="C0C0C0"/>
                </a:highlight>
                <a:latin typeface="Arial" panose="020B0604020202020204" pitchFamily="34" charset="0"/>
              </a:rPr>
              <a:t>5 Volt</a:t>
            </a:r>
            <a:r>
              <a:rPr kumimoji="0" lang="en-US" altLang="en-US" sz="1800" b="0" i="0" u="none" strike="noStrike" cap="none" normalizeH="0" baseline="0">
                <a:ln>
                  <a:noFill/>
                </a:ln>
                <a:effectLst/>
                <a:highlight>
                  <a:srgbClr val="C0C0C0"/>
                </a:highlight>
                <a:latin typeface="Arial" panose="020B0604020202020204" pitchFamily="34" charset="0"/>
              </a:rPr>
              <a:t> ihtiyacımız olduğunu bildiğimiz için, Raspberry Pi'nin 5 Volt çıkışını ve </a:t>
            </a:r>
            <a:r>
              <a:rPr kumimoji="0" lang="en-US" altLang="en-US" sz="1800" b="1" i="0" u="none" strike="noStrike" cap="none" normalizeH="0" baseline="0">
                <a:ln>
                  <a:noFill/>
                </a:ln>
                <a:effectLst/>
                <a:highlight>
                  <a:srgbClr val="C0C0C0"/>
                </a:highlight>
                <a:latin typeface="Arial" panose="020B0604020202020204" pitchFamily="34" charset="0"/>
              </a:rPr>
              <a:t>Ground</a:t>
            </a:r>
            <a:r>
              <a:rPr kumimoji="0" lang="en-US" altLang="en-US" sz="1800" b="0" i="0" u="none" strike="noStrike" cap="none" normalizeH="0" baseline="0">
                <a:ln>
                  <a:noFill/>
                </a:ln>
                <a:effectLst/>
                <a:highlight>
                  <a:srgbClr val="C0C0C0"/>
                </a:highlight>
                <a:latin typeface="Arial" panose="020B0604020202020204" pitchFamily="34" charset="0"/>
              </a:rPr>
              <a:t> çıkışını kullanmamız gerektiğini fark ettik. Ancak, hangi pinlerin giriş ve çıkış olduğunu bilmediğimiz için, internetteki </a:t>
            </a:r>
            <a:r>
              <a:rPr kumimoji="0" lang="en-US" altLang="en-US" sz="1800" b="1" i="0" u="none" strike="noStrike" cap="none" normalizeH="0" baseline="0">
                <a:ln>
                  <a:noFill/>
                </a:ln>
                <a:effectLst/>
                <a:highlight>
                  <a:srgbClr val="C0C0C0"/>
                </a:highlight>
                <a:latin typeface="Arial" panose="020B0604020202020204" pitchFamily="34" charset="0"/>
              </a:rPr>
              <a:t>datasheet</a:t>
            </a:r>
            <a:r>
              <a:rPr kumimoji="0" lang="en-US" altLang="en-US" sz="1800" b="0" i="0" u="none" strike="noStrike" cap="none" normalizeH="0" baseline="0">
                <a:ln>
                  <a:noFill/>
                </a:ln>
                <a:effectLst/>
                <a:highlight>
                  <a:srgbClr val="C0C0C0"/>
                </a:highlight>
                <a:latin typeface="Arial" panose="020B0604020202020204" pitchFamily="34" charset="0"/>
              </a:rPr>
              <a:t>'leri inceledik ve pinlerin yerlerini belirledik. Röle için de aynı yöntemi kullandık ve internette giriş ve çıkışların nasıl kullanılması gerektiğini tespit ettik.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effectLst/>
                <a:highlight>
                  <a:srgbClr val="C0C0C0"/>
                </a:highlight>
                <a:latin typeface="Arial" panose="020B0604020202020204" pitchFamily="34" charset="0"/>
              </a:rPr>
              <a:t>Solenoyid kilidin</a:t>
            </a:r>
            <a:r>
              <a:rPr kumimoji="0" lang="en-US" altLang="en-US" sz="1800" b="0" i="0" u="none" strike="noStrike" cap="none" normalizeH="0" baseline="0">
                <a:ln>
                  <a:noFill/>
                </a:ln>
                <a:effectLst/>
                <a:highlight>
                  <a:srgbClr val="C0C0C0"/>
                </a:highlight>
                <a:latin typeface="Arial" panose="020B0604020202020204" pitchFamily="34" charset="0"/>
              </a:rPr>
              <a:t> ise 2 çıkışı bulunuyordu. Birisi artı, diğeri ise eksi çıkışıydı. </a:t>
            </a:r>
            <a:r>
              <a:rPr kumimoji="0" lang="en-US" altLang="en-US" sz="1800" b="1" i="0" u="none" strike="noStrike" cap="none" normalizeH="0" baseline="0">
                <a:ln>
                  <a:noFill/>
                </a:ln>
                <a:effectLst/>
                <a:highlight>
                  <a:srgbClr val="C0C0C0"/>
                </a:highlight>
                <a:latin typeface="Arial" panose="020B0604020202020204" pitchFamily="34" charset="0"/>
              </a:rPr>
              <a:t>Pil kutusunun</a:t>
            </a:r>
            <a:r>
              <a:rPr kumimoji="0" lang="en-US" altLang="en-US" sz="1800" b="0" i="0" u="none" strike="noStrike" cap="none" normalizeH="0" baseline="0">
                <a:ln>
                  <a:noFill/>
                </a:ln>
                <a:effectLst/>
                <a:highlight>
                  <a:srgbClr val="C0C0C0"/>
                </a:highlight>
                <a:latin typeface="Arial" panose="020B0604020202020204" pitchFamily="34" charset="0"/>
              </a:rPr>
              <a:t> da aynı şekilde bir artı ve bir eksi çıkışı vardı. Komple sistemin nasıl bağlanması gerektiğini anlamak için internette bir süre araştırma yaptık ve örnek olabilecek sistemleri inceledik. Bu sistemlerden bize uyabilecek olanları referans olarak alıp, bağlantıları yaptık.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accent3">
                  <a:lumMod val="50000"/>
                </a:schemeClr>
              </a:solidFill>
              <a:effectLst/>
              <a:latin typeface="Arial" panose="020B0604020202020204" pitchFamily="34" charset="0"/>
            </a:endParaRPr>
          </a:p>
        </p:txBody>
      </p:sp>
    </p:spTree>
    <p:extLst>
      <p:ext uri="{BB962C8B-B14F-4D97-AF65-F5344CB8AC3E}">
        <p14:creationId xmlns:p14="http://schemas.microsoft.com/office/powerpoint/2010/main" val="53600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4">
                                            <p:txEl>
                                              <p:pRg st="0" end="0"/>
                                            </p:txEl>
                                          </p:spTgt>
                                        </p:tgtEl>
                                        <p:attrNameLst>
                                          <p:attrName>ppt_w</p:attrName>
                                        </p:attrNameLst>
                                      </p:cBhvr>
                                      <p:tavLst>
                                        <p:tav tm="0">
                                          <p:val>
                                            <p:strVal val="ppt_w"/>
                                          </p:val>
                                        </p:tav>
                                        <p:tav tm="100000">
                                          <p:val>
                                            <p:fltVal val="0"/>
                                          </p:val>
                                        </p:tav>
                                      </p:tavLst>
                                    </p:anim>
                                    <p:anim calcmode="lin" valueType="num">
                                      <p:cBhvr>
                                        <p:cTn id="7" dur="1000"/>
                                        <p:tgtEl>
                                          <p:spTgt spid="4">
                                            <p:txEl>
                                              <p:pRg st="0" end="0"/>
                                            </p:txEl>
                                          </p:spTgt>
                                        </p:tgtEl>
                                        <p:attrNameLst>
                                          <p:attrName>ppt_h</p:attrName>
                                        </p:attrNameLst>
                                      </p:cBhvr>
                                      <p:tavLst>
                                        <p:tav tm="0">
                                          <p:val>
                                            <p:strVal val="ppt_h"/>
                                          </p:val>
                                        </p:tav>
                                        <p:tav tm="100000">
                                          <p:val>
                                            <p:fltVal val="0"/>
                                          </p:val>
                                        </p:tav>
                                      </p:tavLst>
                                    </p:anim>
                                    <p:anim calcmode="lin" valueType="num">
                                      <p:cBhvr>
                                        <p:cTn id="8" dur="1000"/>
                                        <p:tgtEl>
                                          <p:spTgt spid="4">
                                            <p:txEl>
                                              <p:pRg st="0" end="0"/>
                                            </p:txEl>
                                          </p:spTgt>
                                        </p:tgtEl>
                                        <p:attrNameLst>
                                          <p:attrName>style.rotation</p:attrName>
                                        </p:attrNameLst>
                                      </p:cBhvr>
                                      <p:tavLst>
                                        <p:tav tm="0">
                                          <p:val>
                                            <p:fltVal val="0"/>
                                          </p:val>
                                        </p:tav>
                                        <p:tav tm="100000">
                                          <p:val>
                                            <p:fltVal val="90"/>
                                          </p:val>
                                        </p:tav>
                                      </p:tavLst>
                                    </p:anim>
                                    <p:animEffect transition="out" filter="fade">
                                      <p:cBhvr>
                                        <p:cTn id="9" dur="1000"/>
                                        <p:tgtEl>
                                          <p:spTgt spid="4">
                                            <p:txEl>
                                              <p:pRg st="0" end="0"/>
                                            </p:txEl>
                                          </p:spTgt>
                                        </p:tgtEl>
                                      </p:cBhvr>
                                    </p:animEffect>
                                    <p:set>
                                      <p:cBhvr>
                                        <p:cTn id="10" dur="1" fill="hold">
                                          <p:stCondLst>
                                            <p:cond delay="999"/>
                                          </p:stCondLst>
                                        </p:cTn>
                                        <p:tgtEl>
                                          <p:spTgt spid="4">
                                            <p:txEl>
                                              <p:pRg st="0" end="0"/>
                                            </p:txEl>
                                          </p:spTgt>
                                        </p:tgtEl>
                                        <p:attrNameLst>
                                          <p:attrName>style.visibility</p:attrName>
                                        </p:attrNameLst>
                                      </p:cBhvr>
                                      <p:to>
                                        <p:strVal val="hidden"/>
                                      </p:to>
                                    </p:set>
                                  </p:childTnLst>
                                </p:cTn>
                              </p:par>
                              <p:par>
                                <p:cTn id="11" presetID="53" presetClass="exit" presetSubtype="32" fill="hold" nodeType="withEffect">
                                  <p:stCondLst>
                                    <p:cond delay="0"/>
                                  </p:stCondLst>
                                  <p:childTnLst>
                                    <p:anim calcmode="lin" valueType="num">
                                      <p:cBhvr>
                                        <p:cTn id="12" dur="500"/>
                                        <p:tgtEl>
                                          <p:spTgt spid="4">
                                            <p:txEl>
                                              <p:pRg st="1" end="1"/>
                                            </p:txEl>
                                          </p:spTgt>
                                        </p:tgtEl>
                                        <p:attrNameLst>
                                          <p:attrName>ppt_w</p:attrName>
                                        </p:attrNameLst>
                                      </p:cBhvr>
                                      <p:tavLst>
                                        <p:tav tm="0">
                                          <p:val>
                                            <p:strVal val="ppt_w"/>
                                          </p:val>
                                        </p:tav>
                                        <p:tav tm="100000">
                                          <p:val>
                                            <p:fltVal val="0"/>
                                          </p:val>
                                        </p:tav>
                                      </p:tavLst>
                                    </p:anim>
                                    <p:anim calcmode="lin" valueType="num">
                                      <p:cBhvr>
                                        <p:cTn id="13" dur="500"/>
                                        <p:tgtEl>
                                          <p:spTgt spid="4">
                                            <p:txEl>
                                              <p:pRg st="1" end="1"/>
                                            </p:txEl>
                                          </p:spTgt>
                                        </p:tgtEl>
                                        <p:attrNameLst>
                                          <p:attrName>ppt_h</p:attrName>
                                        </p:attrNameLst>
                                      </p:cBhvr>
                                      <p:tavLst>
                                        <p:tav tm="0">
                                          <p:val>
                                            <p:strVal val="ppt_h"/>
                                          </p:val>
                                        </p:tav>
                                        <p:tav tm="100000">
                                          <p:val>
                                            <p:fltVal val="0"/>
                                          </p:val>
                                        </p:tav>
                                      </p:tavLst>
                                    </p:anim>
                                    <p:animEffect transition="out" filter="fade">
                                      <p:cBhvr>
                                        <p:cTn id="14" dur="500"/>
                                        <p:tgtEl>
                                          <p:spTgt spid="4">
                                            <p:txEl>
                                              <p:pRg st="1" end="1"/>
                                            </p:txEl>
                                          </p:spTgt>
                                        </p:tgtEl>
                                      </p:cBhvr>
                                    </p:animEffect>
                                    <p:set>
                                      <p:cBhvr>
                                        <p:cTn id="15" dur="1" fill="hold">
                                          <p:stCondLst>
                                            <p:cond delay="499"/>
                                          </p:stCondLst>
                                        </p:cTn>
                                        <p:tgtEl>
                                          <p:spTgt spid="4">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F97E5-73B5-2B62-A0FE-C58EFD3BA803}"/>
              </a:ext>
            </a:extLst>
          </p:cNvPr>
          <p:cNvSpPr>
            <a:spLocks noGrp="1"/>
          </p:cNvSpPr>
          <p:nvPr>
            <p:ph type="title"/>
          </p:nvPr>
        </p:nvSpPr>
        <p:spPr>
          <a:xfrm>
            <a:off x="1141456" y="609600"/>
            <a:ext cx="9905955" cy="6705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tr-TR" b="1" u="sng">
                <a:solidFill>
                  <a:schemeClr val="accent5">
                    <a:lumMod val="50000"/>
                  </a:schemeClr>
                </a:solidFill>
              </a:rPr>
              <a:t>Materyallerin bağlıntıları</a:t>
            </a:r>
            <a:endParaRPr lang="en-AE"/>
          </a:p>
        </p:txBody>
      </p:sp>
      <p:sp>
        <p:nvSpPr>
          <p:cNvPr id="3" name="Text Placeholder 2">
            <a:extLst>
              <a:ext uri="{FF2B5EF4-FFF2-40B4-BE49-F238E27FC236}">
                <a16:creationId xmlns:a16="http://schemas.microsoft.com/office/drawing/2014/main" id="{609CFD31-9AEE-8C7B-92EC-49D1804D8F44}"/>
              </a:ext>
            </a:extLst>
          </p:cNvPr>
          <p:cNvSpPr>
            <a:spLocks noGrp="1"/>
          </p:cNvSpPr>
          <p:nvPr>
            <p:ph type="body" sz="half" idx="2"/>
          </p:nvPr>
        </p:nvSpPr>
        <p:spPr>
          <a:xfrm>
            <a:off x="1143770" y="1441268"/>
            <a:ext cx="9904459" cy="883921"/>
          </a:xfrm>
        </p:spPr>
        <p:txBody>
          <a:bodyPr/>
          <a:lstStyle/>
          <a:p>
            <a:r>
              <a:rPr lang="tr-TR" b="1"/>
              <a:t>Kendi sistemimiz için yaptığımız bağlantılar</a:t>
            </a:r>
            <a:endParaRPr lang="en-AE" b="1"/>
          </a:p>
        </p:txBody>
      </p:sp>
      <p:pic>
        <p:nvPicPr>
          <p:cNvPr id="6" name="Picture 5">
            <a:extLst>
              <a:ext uri="{FF2B5EF4-FFF2-40B4-BE49-F238E27FC236}">
                <a16:creationId xmlns:a16="http://schemas.microsoft.com/office/drawing/2014/main" id="{BEDDA6C7-9E42-A43E-383C-59D3882D8906}"/>
              </a:ext>
            </a:extLst>
          </p:cNvPr>
          <p:cNvPicPr>
            <a:picLocks noChangeAspect="1"/>
          </p:cNvPicPr>
          <p:nvPr/>
        </p:nvPicPr>
        <p:blipFill>
          <a:blip r:embed="rId2"/>
          <a:srcRect t="12458" b="33774"/>
          <a:stretch/>
        </p:blipFill>
        <p:spPr>
          <a:xfrm>
            <a:off x="2067339" y="2405269"/>
            <a:ext cx="8199783" cy="3985592"/>
          </a:xfrm>
          <a:prstGeom prst="rect">
            <a:avLst/>
          </a:prstGeom>
        </p:spPr>
      </p:pic>
    </p:spTree>
    <p:extLst>
      <p:ext uri="{BB962C8B-B14F-4D97-AF65-F5344CB8AC3E}">
        <p14:creationId xmlns:p14="http://schemas.microsoft.com/office/powerpoint/2010/main" val="1646808512"/>
      </p:ext>
    </p:extLst>
  </p:cSld>
  <p:clrMapOvr>
    <a:masterClrMapping/>
  </p:clrMapOvr>
  <mc:AlternateContent xmlns:mc="http://schemas.openxmlformats.org/markup-compatibility/2006">
    <mc:Choice xmlns:p14="http://schemas.microsoft.com/office/powerpoint/2010/main" Requires="p14">
      <p:transition spd="slow" p14:dur="1200">
        <p:zoom dir="in"/>
      </p:transition>
    </mc:Choice>
    <mc:Fallback>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9617-3620-A3DB-41EC-4AC028FBEFC5}"/>
              </a:ext>
            </a:extLst>
          </p:cNvPr>
          <p:cNvSpPr>
            <a:spLocks noGrp="1"/>
          </p:cNvSpPr>
          <p:nvPr>
            <p:ph type="title"/>
          </p:nvPr>
        </p:nvSpPr>
        <p:spPr>
          <a:xfrm>
            <a:off x="1141456" y="609600"/>
            <a:ext cx="9905955" cy="740229"/>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US" b="1" i="1" u="sng">
                <a:solidFill>
                  <a:srgbClr val="002060"/>
                </a:solidFill>
              </a:rPr>
              <a:t>PROJE BA</a:t>
            </a:r>
            <a:r>
              <a:rPr lang="tr-TR" b="1" i="1" u="sng">
                <a:solidFill>
                  <a:srgbClr val="002060"/>
                </a:solidFill>
              </a:rPr>
              <a:t>ŞLANGICI</a:t>
            </a:r>
            <a:endParaRPr lang="en-AE" b="1" i="1" u="sng">
              <a:solidFill>
                <a:srgbClr val="002060"/>
              </a:solidFill>
            </a:endParaRPr>
          </a:p>
        </p:txBody>
      </p:sp>
      <p:sp>
        <p:nvSpPr>
          <p:cNvPr id="3" name="Text Placeholder 2">
            <a:extLst>
              <a:ext uri="{FF2B5EF4-FFF2-40B4-BE49-F238E27FC236}">
                <a16:creationId xmlns:a16="http://schemas.microsoft.com/office/drawing/2014/main" id="{06C05400-9CC7-C901-7C29-886C2E97CEB1}"/>
              </a:ext>
            </a:extLst>
          </p:cNvPr>
          <p:cNvSpPr>
            <a:spLocks noGrp="1"/>
          </p:cNvSpPr>
          <p:nvPr>
            <p:ph type="body" sz="half" idx="2"/>
          </p:nvPr>
        </p:nvSpPr>
        <p:spPr>
          <a:xfrm>
            <a:off x="1141410" y="1524000"/>
            <a:ext cx="9904459" cy="4615543"/>
          </a:xfrm>
          <a:noFill/>
        </p:spPr>
        <p:txBody>
          <a:bodyPr/>
          <a:lstStyle/>
          <a:p>
            <a:r>
              <a:rPr lang="en-BZ"/>
              <a:t>Bu </a:t>
            </a:r>
            <a:r>
              <a:rPr lang="en-BZ" err="1"/>
              <a:t>proje</a:t>
            </a:r>
            <a:r>
              <a:rPr lang="en-BZ"/>
              <a:t>, Raspberry Pi </a:t>
            </a:r>
            <a:r>
              <a:rPr lang="en-BZ" err="1"/>
              <a:t>kullanarak</a:t>
            </a:r>
            <a:r>
              <a:rPr lang="en-BZ"/>
              <a:t> </a:t>
            </a:r>
            <a:r>
              <a:rPr lang="en-BZ" err="1"/>
              <a:t>bir</a:t>
            </a:r>
            <a:r>
              <a:rPr lang="en-BZ"/>
              <a:t> </a:t>
            </a:r>
            <a:r>
              <a:rPr lang="en-BZ" err="1"/>
              <a:t>yüz</a:t>
            </a:r>
            <a:r>
              <a:rPr lang="en-BZ"/>
              <a:t> </a:t>
            </a:r>
            <a:r>
              <a:rPr lang="en-BZ" err="1"/>
              <a:t>tanıma</a:t>
            </a:r>
            <a:r>
              <a:rPr lang="en-BZ"/>
              <a:t> </a:t>
            </a:r>
            <a:r>
              <a:rPr lang="en-BZ" err="1"/>
              <a:t>tabanlı</a:t>
            </a:r>
            <a:r>
              <a:rPr lang="en-BZ"/>
              <a:t> </a:t>
            </a:r>
            <a:r>
              <a:rPr lang="en-BZ" err="1"/>
              <a:t>kapı</a:t>
            </a:r>
            <a:r>
              <a:rPr lang="en-BZ"/>
              <a:t> </a:t>
            </a:r>
            <a:r>
              <a:rPr lang="en-BZ" err="1"/>
              <a:t>kilidi</a:t>
            </a:r>
            <a:r>
              <a:rPr lang="en-BZ"/>
              <a:t> </a:t>
            </a:r>
            <a:r>
              <a:rPr lang="en-BZ" err="1"/>
              <a:t>açma</a:t>
            </a:r>
            <a:r>
              <a:rPr lang="en-BZ"/>
              <a:t> </a:t>
            </a:r>
            <a:r>
              <a:rPr lang="en-BZ" err="1"/>
              <a:t>sistemi</a:t>
            </a:r>
            <a:r>
              <a:rPr lang="en-BZ"/>
              <a:t> </a:t>
            </a:r>
            <a:r>
              <a:rPr lang="en-BZ" err="1"/>
              <a:t>geliştirmeyi</a:t>
            </a:r>
            <a:r>
              <a:rPr lang="en-BZ"/>
              <a:t> </a:t>
            </a:r>
            <a:r>
              <a:rPr lang="en-BZ" err="1"/>
              <a:t>hedeflemektedir</a:t>
            </a:r>
            <a:r>
              <a:rPr lang="en-BZ"/>
              <a:t>. </a:t>
            </a:r>
            <a:r>
              <a:rPr lang="en-BZ" err="1"/>
              <a:t>Yüz</a:t>
            </a:r>
            <a:r>
              <a:rPr lang="en-BZ"/>
              <a:t> </a:t>
            </a:r>
            <a:r>
              <a:rPr lang="en-BZ" err="1"/>
              <a:t>tanıma</a:t>
            </a:r>
            <a:r>
              <a:rPr lang="en-BZ"/>
              <a:t> </a:t>
            </a:r>
            <a:r>
              <a:rPr lang="en-BZ" err="1"/>
              <a:t>teknolojisi</a:t>
            </a:r>
            <a:r>
              <a:rPr lang="en-BZ"/>
              <a:t>, </a:t>
            </a:r>
            <a:r>
              <a:rPr lang="en-BZ" err="1"/>
              <a:t>bireylerin</a:t>
            </a:r>
            <a:r>
              <a:rPr lang="en-BZ"/>
              <a:t> </a:t>
            </a:r>
            <a:r>
              <a:rPr lang="en-BZ" err="1"/>
              <a:t>fiziksel</a:t>
            </a:r>
            <a:r>
              <a:rPr lang="en-BZ"/>
              <a:t> </a:t>
            </a:r>
            <a:r>
              <a:rPr lang="en-BZ" err="1"/>
              <a:t>özelliklerini</a:t>
            </a:r>
            <a:r>
              <a:rPr lang="en-BZ"/>
              <a:t> </a:t>
            </a:r>
            <a:r>
              <a:rPr lang="en-BZ" err="1"/>
              <a:t>kullanarak</a:t>
            </a:r>
            <a:r>
              <a:rPr lang="en-BZ"/>
              <a:t> </a:t>
            </a:r>
            <a:r>
              <a:rPr lang="en-BZ" err="1"/>
              <a:t>güvenlik</a:t>
            </a:r>
            <a:r>
              <a:rPr lang="en-BZ"/>
              <a:t> </a:t>
            </a:r>
            <a:r>
              <a:rPr lang="en-BZ" err="1"/>
              <a:t>sağlama</a:t>
            </a:r>
            <a:r>
              <a:rPr lang="en-BZ"/>
              <a:t> </a:t>
            </a:r>
            <a:r>
              <a:rPr lang="en-BZ" err="1"/>
              <a:t>açısından</a:t>
            </a:r>
            <a:r>
              <a:rPr lang="en-BZ"/>
              <a:t> </a:t>
            </a:r>
            <a:r>
              <a:rPr lang="en-BZ" err="1"/>
              <a:t>benzersiz</a:t>
            </a:r>
            <a:r>
              <a:rPr lang="en-BZ"/>
              <a:t> </a:t>
            </a:r>
            <a:r>
              <a:rPr lang="en-BZ" err="1"/>
              <a:t>bir</a:t>
            </a:r>
            <a:r>
              <a:rPr lang="en-BZ"/>
              <a:t> </a:t>
            </a:r>
            <a:r>
              <a:rPr lang="en-BZ" err="1"/>
              <a:t>yaklaşım</a:t>
            </a:r>
            <a:r>
              <a:rPr lang="en-BZ"/>
              <a:t> </a:t>
            </a:r>
            <a:r>
              <a:rPr lang="en-BZ" err="1"/>
              <a:t>sunmaktadır</a:t>
            </a:r>
            <a:r>
              <a:rPr lang="en-BZ"/>
              <a:t>. </a:t>
            </a:r>
            <a:r>
              <a:rPr lang="en-BZ" err="1"/>
              <a:t>Proje</a:t>
            </a:r>
            <a:r>
              <a:rPr lang="en-BZ"/>
              <a:t> </a:t>
            </a:r>
            <a:r>
              <a:rPr lang="en-BZ" err="1"/>
              <a:t>kapsamında</a:t>
            </a:r>
            <a:r>
              <a:rPr lang="en-BZ"/>
              <a:t>, </a:t>
            </a:r>
            <a:r>
              <a:rPr lang="en-BZ" err="1"/>
              <a:t>kameralar</a:t>
            </a:r>
            <a:r>
              <a:rPr lang="en-BZ"/>
              <a:t> </a:t>
            </a:r>
            <a:r>
              <a:rPr lang="en-BZ" err="1"/>
              <a:t>aracılığıyla</a:t>
            </a:r>
            <a:r>
              <a:rPr lang="en-BZ"/>
              <a:t> </a:t>
            </a:r>
            <a:r>
              <a:rPr lang="en-BZ" err="1"/>
              <a:t>yüz</a:t>
            </a:r>
            <a:r>
              <a:rPr lang="en-BZ"/>
              <a:t> </a:t>
            </a:r>
            <a:r>
              <a:rPr lang="en-BZ" err="1"/>
              <a:t>verileri</a:t>
            </a:r>
            <a:r>
              <a:rPr lang="en-BZ"/>
              <a:t> </a:t>
            </a:r>
            <a:r>
              <a:rPr lang="en-BZ" err="1"/>
              <a:t>işlenecek</a:t>
            </a:r>
            <a:r>
              <a:rPr lang="en-BZ"/>
              <a:t>, </a:t>
            </a:r>
            <a:r>
              <a:rPr lang="en-BZ" err="1"/>
              <a:t>tanımlama</a:t>
            </a:r>
            <a:r>
              <a:rPr lang="en-BZ"/>
              <a:t> </a:t>
            </a:r>
            <a:r>
              <a:rPr lang="en-BZ" err="1"/>
              <a:t>algoritmaları</a:t>
            </a:r>
            <a:r>
              <a:rPr lang="en-BZ"/>
              <a:t> </a:t>
            </a:r>
            <a:r>
              <a:rPr lang="en-BZ" err="1"/>
              <a:t>çalıştırılacak</a:t>
            </a:r>
            <a:r>
              <a:rPr lang="en-BZ"/>
              <a:t> </a:t>
            </a:r>
            <a:r>
              <a:rPr lang="en-BZ" err="1"/>
              <a:t>ve</a:t>
            </a:r>
            <a:r>
              <a:rPr lang="en-BZ"/>
              <a:t> </a:t>
            </a:r>
            <a:r>
              <a:rPr lang="en-BZ" err="1"/>
              <a:t>yalnızca</a:t>
            </a:r>
            <a:r>
              <a:rPr lang="en-BZ"/>
              <a:t> </a:t>
            </a:r>
            <a:r>
              <a:rPr lang="en-BZ" err="1"/>
              <a:t>tanımlanan</a:t>
            </a:r>
            <a:r>
              <a:rPr lang="en-BZ"/>
              <a:t> </a:t>
            </a:r>
            <a:r>
              <a:rPr lang="en-BZ" err="1"/>
              <a:t>kişilere</a:t>
            </a:r>
            <a:r>
              <a:rPr lang="en-BZ"/>
              <a:t> </a:t>
            </a:r>
            <a:r>
              <a:rPr lang="en-BZ" err="1"/>
              <a:t>kapının</a:t>
            </a:r>
            <a:r>
              <a:rPr lang="en-BZ"/>
              <a:t> </a:t>
            </a:r>
            <a:r>
              <a:rPr lang="en-BZ" err="1"/>
              <a:t>açılması</a:t>
            </a:r>
            <a:r>
              <a:rPr lang="en-BZ"/>
              <a:t> </a:t>
            </a:r>
            <a:r>
              <a:rPr lang="en-BZ" err="1"/>
              <a:t>sağlanacaktır</a:t>
            </a:r>
            <a:r>
              <a:rPr lang="en-BZ"/>
              <a:t>.</a:t>
            </a:r>
            <a:endParaRPr lang="tr-TR"/>
          </a:p>
          <a:p>
            <a:r>
              <a:rPr lang="en-BZ"/>
              <a:t>Bu </a:t>
            </a:r>
            <a:r>
              <a:rPr lang="en-BZ" err="1"/>
              <a:t>projeye</a:t>
            </a:r>
            <a:r>
              <a:rPr lang="en-BZ"/>
              <a:t> </a:t>
            </a:r>
            <a:r>
              <a:rPr lang="en-BZ" err="1"/>
              <a:t>başlarken</a:t>
            </a:r>
            <a:r>
              <a:rPr lang="en-BZ"/>
              <a:t> ilk </a:t>
            </a:r>
            <a:r>
              <a:rPr lang="en-BZ" err="1"/>
              <a:t>olarak</a:t>
            </a:r>
            <a:r>
              <a:rPr lang="en-BZ"/>
              <a:t> hangi </a:t>
            </a:r>
            <a:r>
              <a:rPr lang="en-BZ" err="1"/>
              <a:t>kodlama</a:t>
            </a:r>
            <a:r>
              <a:rPr lang="en-BZ"/>
              <a:t> d</a:t>
            </a:r>
            <a:r>
              <a:rPr lang="tr-TR"/>
              <a:t>ilini</a:t>
            </a:r>
            <a:r>
              <a:rPr lang="en-BZ"/>
              <a:t> kullanmam</a:t>
            </a:r>
            <a:r>
              <a:rPr lang="tr-TR"/>
              <a:t>ız</a:t>
            </a:r>
            <a:r>
              <a:rPr lang="en-BZ"/>
              <a:t> </a:t>
            </a:r>
            <a:r>
              <a:rPr lang="en-BZ" err="1"/>
              <a:t>gerektiğine</a:t>
            </a:r>
            <a:r>
              <a:rPr lang="en-BZ"/>
              <a:t> </a:t>
            </a:r>
            <a:r>
              <a:rPr lang="en-BZ" err="1"/>
              <a:t>karar</a:t>
            </a:r>
            <a:r>
              <a:rPr lang="en-BZ"/>
              <a:t> vermem</a:t>
            </a:r>
            <a:r>
              <a:rPr lang="tr-TR"/>
              <a:t>iz</a:t>
            </a:r>
            <a:r>
              <a:rPr lang="en-BZ"/>
              <a:t> </a:t>
            </a:r>
            <a:r>
              <a:rPr lang="en-BZ" err="1"/>
              <a:t>gerekiyordu</a:t>
            </a:r>
            <a:r>
              <a:rPr lang="en-BZ"/>
              <a:t>. </a:t>
            </a:r>
            <a:r>
              <a:rPr lang="tr-TR"/>
              <a:t> Python dilinde hazır kütüpheneler var olduğu için python dili tercih ettik ve işimiz kolaylaştırdı </a:t>
            </a:r>
            <a:r>
              <a:rPr lang="en-BZ"/>
              <a:t>ve araştırmalarım</a:t>
            </a:r>
            <a:r>
              <a:rPr lang="tr-TR"/>
              <a:t>ıza</a:t>
            </a:r>
            <a:r>
              <a:rPr lang="en-BZ"/>
              <a:t> Python dil</a:t>
            </a:r>
            <a:r>
              <a:rPr lang="tr-TR"/>
              <a:t>i</a:t>
            </a:r>
            <a:r>
              <a:rPr lang="en-BZ"/>
              <a:t> </a:t>
            </a:r>
            <a:r>
              <a:rPr lang="en-BZ" err="1"/>
              <a:t>üzerinden</a:t>
            </a:r>
            <a:r>
              <a:rPr lang="en-BZ"/>
              <a:t> </a:t>
            </a:r>
            <a:r>
              <a:rPr lang="en-BZ" err="1"/>
              <a:t>başladım</a:t>
            </a:r>
            <a:r>
              <a:rPr lang="en-BZ">
                <a:highlight>
                  <a:srgbClr val="C0C0C0"/>
                </a:highlight>
              </a:rPr>
              <a:t>.</a:t>
            </a:r>
            <a:endParaRPr lang="en-AE">
              <a:highlight>
                <a:srgbClr val="C0C0C0"/>
              </a:highlight>
            </a:endParaRPr>
          </a:p>
        </p:txBody>
      </p:sp>
    </p:spTree>
    <p:extLst>
      <p:ext uri="{BB962C8B-B14F-4D97-AF65-F5344CB8AC3E}">
        <p14:creationId xmlns:p14="http://schemas.microsoft.com/office/powerpoint/2010/main" val="374617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62C2D-300B-338B-70C0-8A8B744D78A2}"/>
              </a:ext>
            </a:extLst>
          </p:cNvPr>
          <p:cNvSpPr>
            <a:spLocks noGrp="1"/>
          </p:cNvSpPr>
          <p:nvPr>
            <p:ph type="title"/>
          </p:nvPr>
        </p:nvSpPr>
        <p:spPr>
          <a:xfrm>
            <a:off x="1141456" y="609600"/>
            <a:ext cx="9905955" cy="113211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tr-TR" b="1" u="sng">
                <a:solidFill>
                  <a:schemeClr val="accent5">
                    <a:lumMod val="50000"/>
                  </a:schemeClr>
                </a:solidFill>
              </a:rPr>
              <a:t>PROJE İLERLEYİŞİ</a:t>
            </a:r>
            <a:endParaRPr lang="en-AE" b="1" u="sng">
              <a:solidFill>
                <a:schemeClr val="accent5">
                  <a:lumMod val="50000"/>
                </a:schemeClr>
              </a:solidFill>
            </a:endParaRPr>
          </a:p>
        </p:txBody>
      </p:sp>
      <p:sp>
        <p:nvSpPr>
          <p:cNvPr id="6" name="Rectangle 3">
            <a:extLst>
              <a:ext uri="{FF2B5EF4-FFF2-40B4-BE49-F238E27FC236}">
                <a16:creationId xmlns:a16="http://schemas.microsoft.com/office/drawing/2014/main" id="{5F52D842-9A01-CFD4-3601-F086BC156BE7}"/>
              </a:ext>
            </a:extLst>
          </p:cNvPr>
          <p:cNvSpPr>
            <a:spLocks noGrp="1" noChangeArrowheads="1"/>
          </p:cNvSpPr>
          <p:nvPr>
            <p:ph type="body" sz="half" idx="2"/>
          </p:nvPr>
        </p:nvSpPr>
        <p:spPr bwMode="auto">
          <a:xfrm>
            <a:off x="1141413" y="2287560"/>
            <a:ext cx="990595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rial" panose="020B0604020202020204" pitchFamily="34" charset="0"/>
              </a:rPr>
              <a:t>Proje ile ilgili araştırmalarımız sırasında birçok kaynaktan yararlandık.</a:t>
            </a:r>
            <a:endParaRPr kumimoji="0" lang="tr-TR" altLang="en-US" sz="1800" i="0" u="none" strike="noStrike" cap="none" normalizeH="0" baseline="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rial" panose="020B0604020202020204" pitchFamily="34" charset="0"/>
              </a:rPr>
              <a:t> İnternette yüz tanıma sistemleriyle ilgili çeşitli örnekler bulduk.</a:t>
            </a:r>
            <a:endParaRPr kumimoji="0" lang="tr-TR" altLang="en-US" sz="1800" i="0" u="none" strike="noStrike" cap="none" normalizeH="0" baseline="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rial" panose="020B0604020202020204" pitchFamily="34" charset="0"/>
              </a:rPr>
              <a:t> Her ne kadar bu örneklerin çoğu doğrudan işimize yaramasa da, önemli bilgiler edinmemize ve projemizde hızlı bir şekilde ilerlememize yardımcı oldu. </a:t>
            </a:r>
            <a:endParaRPr kumimoji="0" lang="tr-TR" altLang="en-US" sz="1800" i="0" u="none" strike="noStrike" cap="none" normalizeH="0" baseline="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rial" panose="020B0604020202020204" pitchFamily="34" charset="0"/>
              </a:rPr>
              <a:t>Python dilinde aktif olarak sıkça çalıştığımız için bu örnekleri projemize entegre etmekte zorlanmadık.</a:t>
            </a:r>
            <a:endParaRPr kumimoji="0" lang="tr-TR" altLang="en-US" sz="1800" i="0" u="none" strike="noStrike" cap="none" normalizeH="0" baseline="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rial" panose="020B0604020202020204" pitchFamily="34" charset="0"/>
              </a:rPr>
              <a:t> Ancak daha önce OpenCV ile hiç çalışmadığımız için bazı noktalarda yabancılık çektik. </a:t>
            </a:r>
            <a:endParaRPr kumimoji="0" lang="tr-TR" altLang="en-US" sz="1800" i="0" u="none" strike="noStrike" cap="none" normalizeH="0" baseline="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rial" panose="020B0604020202020204" pitchFamily="34" charset="0"/>
              </a:rPr>
              <a:t>Bu eksiklikleri gidermek adına bir süre OpenCV üzerine çalışmalar yaptık ve sistemi sorunsuz bir şekilde projemize uyarladık.</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226803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barn(inVertical)">
                                      <p:cBhvr>
                                        <p:cTn id="10" dur="500"/>
                                        <p:tgtEl>
                                          <p:spTgt spid="6">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barn(inVertical)">
                                      <p:cBhvr>
                                        <p:cTn id="13" dur="500"/>
                                        <p:tgtEl>
                                          <p:spTgt spid="6">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barn(inVertical)">
                                      <p:cBhvr>
                                        <p:cTn id="16" dur="500"/>
                                        <p:tgtEl>
                                          <p:spTgt spid="6">
                                            <p:txEl>
                                              <p:pRg st="3" end="3"/>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barn(inVertical)">
                                      <p:cBhvr>
                                        <p:cTn id="19" dur="500"/>
                                        <p:tgtEl>
                                          <p:spTgt spid="6">
                                            <p:txEl>
                                              <p:pRg st="4" end="4"/>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barn(inVertical)">
                                      <p:cBhvr>
                                        <p:cTn id="2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AFB1-687F-EC1D-2CD1-B20382A7510E}"/>
              </a:ext>
            </a:extLst>
          </p:cNvPr>
          <p:cNvSpPr>
            <a:spLocks noGrp="1"/>
          </p:cNvSpPr>
          <p:nvPr>
            <p:ph type="title"/>
          </p:nvPr>
        </p:nvSpPr>
        <p:spPr>
          <a:xfrm>
            <a:off x="1141457" y="609600"/>
            <a:ext cx="10240646" cy="1018903"/>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tr-TR" b="1" u="sng">
                <a:solidFill>
                  <a:schemeClr val="accent5">
                    <a:lumMod val="50000"/>
                  </a:schemeClr>
                </a:solidFill>
              </a:rPr>
              <a:t>Open cv </a:t>
            </a:r>
            <a:endParaRPr lang="en-AE" b="1" u="sng">
              <a:solidFill>
                <a:schemeClr val="accent5">
                  <a:lumMod val="50000"/>
                </a:schemeClr>
              </a:solidFill>
            </a:endParaRPr>
          </a:p>
        </p:txBody>
      </p:sp>
      <p:sp>
        <p:nvSpPr>
          <p:cNvPr id="3" name="Text Placeholder 2">
            <a:extLst>
              <a:ext uri="{FF2B5EF4-FFF2-40B4-BE49-F238E27FC236}">
                <a16:creationId xmlns:a16="http://schemas.microsoft.com/office/drawing/2014/main" id="{06E87325-633F-C8D2-483E-F2BD579D4C9D}"/>
              </a:ext>
            </a:extLst>
          </p:cNvPr>
          <p:cNvSpPr>
            <a:spLocks noGrp="1"/>
          </p:cNvSpPr>
          <p:nvPr>
            <p:ph type="body" sz="half" idx="2"/>
          </p:nvPr>
        </p:nvSpPr>
        <p:spPr>
          <a:xfrm>
            <a:off x="1141410" y="2229394"/>
            <a:ext cx="9904459" cy="3561805"/>
          </a:xfrm>
        </p:spPr>
        <p:txBody>
          <a:bodyPr>
            <a:normAutofit lnSpcReduction="10000"/>
          </a:bodyPr>
          <a:lstStyle/>
          <a:p>
            <a:r>
              <a:rPr lang="en-BZ"/>
              <a:t>OpenCV'nin ne olduğunu ve nasıl çalıştığını anlamak için bir süre internette çeşitli videolar izledik ve örnekler inceledik. Bu çalışmalar, temel mantığı kavramamıza büyük ölçüde yardımcı oldu ve kendi bilgisayarımızda bu örnekleri denemeye karar verdik. Ancak OpenCV'yi bilgisayarımıza kurmaya çalışırken bazı sorunlarla karşılaştık. Özellikle "dlib" ve "cmake" kütüphanelerini yükleme aşamasında problem yaşadık. Bu sorunu çözmek için birçok kaynaktan araştırmalar yaptık, ancak uzun bir süre boyunca çözüm bulamadık.</a:t>
            </a:r>
          </a:p>
          <a:p>
            <a:r>
              <a:rPr lang="en-BZ"/>
              <a:t>Sorunun nedenini araştırırken kullandığımız Python sürümünün OpenCV için desteklenmediğini öğrendik. Mevcut durumda Python 3.9 sürümünü kullanıyorduk, ancak OpenCV için Python 3.6 sürümünün daha uygun olduğunu fark ettik. Bunun üzerine Python 3.6 sürümünü indirip OpenCV'yi bu sürüme uygun şekilde yeniden kurduk. Bu adımlarla birlikte karşılaştığımız sorunu çözdük ve çalışmalarımıza sorunsuz bir şekilde devam ettik.</a:t>
            </a:r>
          </a:p>
          <a:p>
            <a:endParaRPr lang="en-AE">
              <a:solidFill>
                <a:schemeClr val="accent3">
                  <a:lumMod val="50000"/>
                </a:schemeClr>
              </a:solidFill>
            </a:endParaRPr>
          </a:p>
        </p:txBody>
      </p:sp>
    </p:spTree>
    <p:extLst>
      <p:ext uri="{BB962C8B-B14F-4D97-AF65-F5344CB8AC3E}">
        <p14:creationId xmlns:p14="http://schemas.microsoft.com/office/powerpoint/2010/main" val="15145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anim calcmode="lin" valueType="num">
                                      <p:cBhvr>
                                        <p:cTn id="13"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4"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13000" r="-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16FA-1A5B-FC89-25BF-25385F00AC06}"/>
              </a:ext>
            </a:extLst>
          </p:cNvPr>
          <p:cNvSpPr>
            <a:spLocks noGrp="1"/>
          </p:cNvSpPr>
          <p:nvPr>
            <p:ph type="title"/>
          </p:nvPr>
        </p:nvSpPr>
        <p:spPr>
          <a:xfrm>
            <a:off x="1141456" y="609600"/>
            <a:ext cx="9905955" cy="84473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tr-TR" b="1" u="sng">
                <a:solidFill>
                  <a:schemeClr val="accent5">
                    <a:lumMod val="50000"/>
                  </a:schemeClr>
                </a:solidFill>
              </a:rPr>
              <a:t>Python kodu hazırlama</a:t>
            </a:r>
            <a:endParaRPr lang="en-AE" b="1" u="sng">
              <a:solidFill>
                <a:schemeClr val="accent5">
                  <a:lumMod val="50000"/>
                </a:schemeClr>
              </a:solidFill>
            </a:endParaRPr>
          </a:p>
        </p:txBody>
      </p:sp>
      <p:sp>
        <p:nvSpPr>
          <p:cNvPr id="5" name="Rectangle 2">
            <a:extLst>
              <a:ext uri="{FF2B5EF4-FFF2-40B4-BE49-F238E27FC236}">
                <a16:creationId xmlns:a16="http://schemas.microsoft.com/office/drawing/2014/main" id="{DA591108-F264-9F5A-A24B-6F1C29588E9B}"/>
              </a:ext>
            </a:extLst>
          </p:cNvPr>
          <p:cNvSpPr>
            <a:spLocks noGrp="1" noChangeArrowheads="1"/>
          </p:cNvSpPr>
          <p:nvPr>
            <p:ph type="body" sz="half" idx="2"/>
          </p:nvPr>
        </p:nvSpPr>
        <p:spPr bwMode="auto">
          <a:xfrm>
            <a:off x="1431287" y="2369043"/>
            <a:ext cx="932629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effectLst/>
                <a:latin typeface="Arial" panose="020B0604020202020204" pitchFamily="34" charset="0"/>
              </a:rPr>
              <a:t>Python kodunu hazırlarken birçok kaynaktan faydalandık. </a:t>
            </a:r>
            <a:endParaRPr kumimoji="0" lang="tr-TR" altLang="en-US" sz="18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effectLst/>
                <a:latin typeface="Arial" panose="020B0604020202020204" pitchFamily="34" charset="0"/>
              </a:rPr>
              <a:t>Bu kaynaklar arasında en çok yardımcı olanlar </a:t>
            </a:r>
            <a:r>
              <a:rPr kumimoji="0" lang="en-US" altLang="en-US" sz="1800" b="1" i="0" u="none" strike="noStrike" cap="none" normalizeH="0" baseline="0">
                <a:ln>
                  <a:noFill/>
                </a:ln>
                <a:effectLst/>
                <a:latin typeface="Arial" panose="020B0604020202020204" pitchFamily="34" charset="0"/>
              </a:rPr>
              <a:t>YouTube</a:t>
            </a:r>
            <a:r>
              <a:rPr kumimoji="0" lang="en-US" altLang="en-US" sz="1800" b="0" i="0" u="none" strike="noStrike" cap="none" normalizeH="0" baseline="0">
                <a:ln>
                  <a:noFill/>
                </a:ln>
                <a:effectLst/>
                <a:latin typeface="Arial" panose="020B0604020202020204" pitchFamily="34" charset="0"/>
              </a:rPr>
              <a:t> ve </a:t>
            </a:r>
            <a:r>
              <a:rPr kumimoji="0" lang="en-US" altLang="en-US" sz="1800" b="1" i="0" u="none" strike="noStrike" cap="none" normalizeH="0" baseline="0">
                <a:ln>
                  <a:noFill/>
                </a:ln>
                <a:effectLst/>
                <a:latin typeface="Arial" panose="020B0604020202020204" pitchFamily="34" charset="0"/>
              </a:rPr>
              <a:t>StackOverflow</a:t>
            </a:r>
            <a:r>
              <a:rPr kumimoji="0" lang="en-US" altLang="en-US" sz="1800" b="0" i="0" u="none" strike="noStrike" cap="none" normalizeH="0" baseline="0">
                <a:ln>
                  <a:noFill/>
                </a:ln>
                <a:effectLst/>
                <a:latin typeface="Arial" panose="020B0604020202020204" pitchFamily="34" charset="0"/>
              </a:rPr>
              <a:t> siteleri oldu. </a:t>
            </a:r>
            <a:endParaRPr kumimoji="0" lang="tr-TR" altLang="en-US" sz="18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effectLst/>
                <a:latin typeface="Arial" panose="020B0604020202020204" pitchFamily="34" charset="0"/>
              </a:rPr>
              <a:t>YouTube'da bulunan yüz tanıma kodlama videolarından faydalandık ve kendi kodumuzu</a:t>
            </a:r>
            <a:r>
              <a:rPr kumimoji="0" lang="tr-TR" altLang="en-US" sz="1800" b="0" i="0" u="none" strike="noStrike" cap="none" normalizeH="0" baseline="0">
                <a:ln>
                  <a:noFill/>
                </a:ln>
                <a:effectLst/>
                <a:latin typeface="Arial" panose="020B0604020202020204" pitchFamily="34" charset="0"/>
              </a:rPr>
              <a:t> </a:t>
            </a:r>
            <a:r>
              <a:rPr kumimoji="0" lang="en-US" altLang="en-US" sz="1800" b="0" i="0" u="none" strike="noStrike" cap="none" normalizeH="0" baseline="0">
                <a:ln>
                  <a:noFill/>
                </a:ln>
                <a:effectLst/>
                <a:latin typeface="Arial" panose="020B0604020202020204" pitchFamily="34" charset="0"/>
              </a:rPr>
              <a:t>yazarken bize rehberlik etti</a:t>
            </a:r>
            <a:r>
              <a:rPr lang="tr-TR" altLang="en-US">
                <a:latin typeface="Arial" panose="020B0604020202020204" pitchFamily="34" charset="0"/>
              </a:rPr>
              <a:t>.</a:t>
            </a:r>
            <a:r>
              <a:rPr kumimoji="0" lang="en-US" altLang="en-US" sz="1800" b="0" i="0" u="none" strike="noStrike" cap="none" normalizeH="0" baseline="0">
                <a:ln>
                  <a:noFill/>
                </a:ln>
                <a:effectLst/>
                <a:latin typeface="Arial" panose="020B0604020202020204" pitchFamily="34" charset="0"/>
              </a:rPr>
              <a:t> Özellikle </a:t>
            </a:r>
            <a:r>
              <a:rPr kumimoji="0" lang="en-US" altLang="en-US" sz="1800" b="0" i="1" u="none" strike="noStrike" cap="none" normalizeH="0" baseline="0">
                <a:ln>
                  <a:noFill/>
                </a:ln>
                <a:effectLst/>
                <a:latin typeface="Arial" panose="020B0604020202020204" pitchFamily="34" charset="0"/>
              </a:rPr>
              <a:t>CodingEntrepreneurs</a:t>
            </a:r>
            <a:r>
              <a:rPr kumimoji="0" lang="en-US" altLang="en-US" sz="1800" b="0" i="0" u="none" strike="noStrike" cap="none" normalizeH="0" baseline="0">
                <a:ln>
                  <a:noFill/>
                </a:ln>
                <a:effectLst/>
                <a:latin typeface="Arial" panose="020B0604020202020204" pitchFamily="34" charset="0"/>
              </a:rPr>
              <a:t> kanalı, yüz tanıma sistemini en verimli şekilde nasıl optimize edebileceğimiz konusunda bize çok değerli fikirler sundu. StackOverflow ise yazılımcıların deneyimlerini paylaştığı bir forum olarak bize büyük katkı sağladı. Bu siteyi, yazdığımız kodda karşılaştığımız hataları çözmek veya kullandığımız fonksiyonları daha işlevsel hale getirmek için sıklıkla kullandık.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accent3">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28608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84DD-D107-9E78-80FB-CF79120B797E}"/>
              </a:ext>
            </a:extLst>
          </p:cNvPr>
          <p:cNvSpPr>
            <a:spLocks noGrp="1"/>
          </p:cNvSpPr>
          <p:nvPr>
            <p:ph type="title"/>
          </p:nvPr>
        </p:nvSpPr>
        <p:spPr>
          <a:xfrm>
            <a:off x="1141456" y="609600"/>
            <a:ext cx="9905955" cy="766354"/>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tr-TR" b="1" u="sng">
                <a:solidFill>
                  <a:schemeClr val="accent5">
                    <a:lumMod val="50000"/>
                  </a:schemeClr>
                </a:solidFill>
              </a:rPr>
              <a:t>KULANILAN MALZEMELER</a:t>
            </a:r>
            <a:endParaRPr lang="en-AE" b="1" u="sng">
              <a:solidFill>
                <a:schemeClr val="accent5">
                  <a:lumMod val="50000"/>
                </a:schemeClr>
              </a:solidFill>
            </a:endParaRPr>
          </a:p>
        </p:txBody>
      </p:sp>
      <p:sp>
        <p:nvSpPr>
          <p:cNvPr id="4" name="Rectangle 1">
            <a:extLst>
              <a:ext uri="{FF2B5EF4-FFF2-40B4-BE49-F238E27FC236}">
                <a16:creationId xmlns:a16="http://schemas.microsoft.com/office/drawing/2014/main" id="{38BB7724-CDB5-7C39-C0D4-C37540F593BA}"/>
              </a:ext>
            </a:extLst>
          </p:cNvPr>
          <p:cNvSpPr>
            <a:spLocks noGrp="1" noChangeArrowheads="1"/>
          </p:cNvSpPr>
          <p:nvPr>
            <p:ph type="body" sz="half" idx="2"/>
          </p:nvPr>
        </p:nvSpPr>
        <p:spPr bwMode="auto">
          <a:xfrm>
            <a:off x="1141456" y="2566660"/>
            <a:ext cx="990595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effectLst/>
                <a:latin typeface="Arial" panose="020B0604020202020204" pitchFamily="34" charset="0"/>
              </a:rPr>
              <a:t>Kamera için bir webcam satın aldık. Raspberry Pi olarak ise üniversitedeki Raspberry Pi Model B'yi kullandık. Kapı kilidi olarak Selenoid kilidin daha uygun olacağına karar verdik, çünkü bazı yapılmış örneklerde de bu kilidin kullanıldığını sıkça gördük. Rölenin tek kanallı olması ihtiyacımızı karşılayacağı için tek kanallı bir röle siparişi verdik. Ayrıca 64GB'lık bir microSD kart sipariş ettik. Kullanacağımız 12V güce ihtiyaç duyacağımız için 3 adet 6800mAh ve 3.7V'luk pil ve bu pilleri yerleştirebileceğimiz bir pil kutusu sipariş ettik. Bağlantıları yapmak için gerekli jumper kablolar elim</a:t>
            </a:r>
            <a:r>
              <a:rPr lang="tr-TR" altLang="en-US">
                <a:latin typeface="Arial" panose="020B0604020202020204" pitchFamily="34" charset="0"/>
              </a:rPr>
              <a:t>izde</a:t>
            </a:r>
            <a:r>
              <a:rPr kumimoji="0" lang="en-US" altLang="en-US" sz="1800" b="0" i="0" u="none" strike="noStrike" cap="none" normalizeH="0" baseline="0">
                <a:ln>
                  <a:noFill/>
                </a:ln>
                <a:effectLst/>
                <a:latin typeface="Arial" panose="020B0604020202020204" pitchFamily="34" charset="0"/>
              </a:rPr>
              <a:t> mevcuttu</a:t>
            </a:r>
            <a:r>
              <a:rPr kumimoji="0" lang="en-US" altLang="en-US" sz="1800" b="0" i="0" u="none" strike="noStrike" cap="none" normalizeH="0" baseline="0">
                <a:ln>
                  <a:noFill/>
                </a:ln>
                <a:solidFill>
                  <a:schemeClr val="accent3">
                    <a:lumMod val="50000"/>
                  </a:schemeClr>
                </a:solidFill>
                <a:effectLst/>
                <a:highlight>
                  <a:srgbClr val="C0C0C0"/>
                </a:highligh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661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CC240-665E-ECC7-7FDB-CFB0456A3F46}"/>
              </a:ext>
            </a:extLst>
          </p:cNvPr>
          <p:cNvSpPr>
            <a:spLocks noGrp="1"/>
          </p:cNvSpPr>
          <p:nvPr>
            <p:ph type="title"/>
          </p:nvPr>
        </p:nvSpPr>
        <p:spPr>
          <a:xfrm>
            <a:off x="1141456" y="609600"/>
            <a:ext cx="9905955" cy="112340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tr-TR" b="1" u="sng">
                <a:solidFill>
                  <a:schemeClr val="accent5">
                    <a:lumMod val="50000"/>
                  </a:schemeClr>
                </a:solidFill>
              </a:rPr>
              <a:t>Raspnerry pi nedir </a:t>
            </a:r>
            <a:r>
              <a:rPr lang="en-US" b="1" u="sng">
                <a:solidFill>
                  <a:schemeClr val="accent5">
                    <a:lumMod val="50000"/>
                  </a:schemeClr>
                </a:solidFill>
              </a:rPr>
              <a:t>?</a:t>
            </a:r>
            <a:endParaRPr lang="en-AE" b="1" u="sng">
              <a:solidFill>
                <a:schemeClr val="accent5">
                  <a:lumMod val="50000"/>
                </a:schemeClr>
              </a:solidFill>
            </a:endParaRPr>
          </a:p>
        </p:txBody>
      </p:sp>
      <p:sp>
        <p:nvSpPr>
          <p:cNvPr id="4" name="Rectangle 1">
            <a:extLst>
              <a:ext uri="{FF2B5EF4-FFF2-40B4-BE49-F238E27FC236}">
                <a16:creationId xmlns:a16="http://schemas.microsoft.com/office/drawing/2014/main" id="{B3178393-5AA2-0D40-E735-7A2AD67EC09B}"/>
              </a:ext>
            </a:extLst>
          </p:cNvPr>
          <p:cNvSpPr>
            <a:spLocks noGrp="1" noChangeArrowheads="1"/>
          </p:cNvSpPr>
          <p:nvPr>
            <p:ph type="body" sz="half" idx="2"/>
          </p:nvPr>
        </p:nvSpPr>
        <p:spPr bwMode="auto">
          <a:xfrm>
            <a:off x="1141456" y="1897072"/>
            <a:ext cx="9905954"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effectLst/>
                <a:highlight>
                  <a:srgbClr val="C0C0C0"/>
                </a:highlight>
                <a:latin typeface="Arial" panose="020B0604020202020204" pitchFamily="34" charset="0"/>
              </a:rPr>
              <a:t>Raspberry Pi</a:t>
            </a:r>
            <a:r>
              <a:rPr kumimoji="0" lang="en-US" altLang="en-US" sz="1200" b="0" i="0" u="none" strike="noStrike" cap="none" normalizeH="0" baseline="0">
                <a:ln>
                  <a:noFill/>
                </a:ln>
                <a:effectLst/>
                <a:highlight>
                  <a:srgbClr val="C0C0C0"/>
                </a:highlight>
                <a:latin typeface="Arial" panose="020B0604020202020204" pitchFamily="34" charset="0"/>
              </a:rPr>
              <a:t>, küçük boyutlarıyla dikkat çeken ve düşük maliyetli bir bilgisayardır. Genellikle eğitim amaçlı kullanılan bu cihaz, aynı zamanda hobi projeleri, robotik, IoT (Internet of Things), medya merkezleri ve daha birçok alanda kullanılmaktadır. Raspberry Pi, kredi kartı boyutlarında olup, genellikle </a:t>
            </a:r>
            <a:r>
              <a:rPr kumimoji="0" lang="en-US" altLang="en-US" sz="1200" b="1" i="0" u="none" strike="noStrike" cap="none" normalizeH="0" baseline="0">
                <a:ln>
                  <a:noFill/>
                </a:ln>
                <a:effectLst/>
                <a:highlight>
                  <a:srgbClr val="C0C0C0"/>
                </a:highlight>
                <a:latin typeface="Arial" panose="020B0604020202020204" pitchFamily="34" charset="0"/>
              </a:rPr>
              <a:t>GPIO pinleri</a:t>
            </a:r>
            <a:r>
              <a:rPr kumimoji="0" lang="en-US" altLang="en-US" sz="1200" b="0" i="0" u="none" strike="noStrike" cap="none" normalizeH="0" baseline="0">
                <a:ln>
                  <a:noFill/>
                </a:ln>
                <a:effectLst/>
                <a:highlight>
                  <a:srgbClr val="C0C0C0"/>
                </a:highlight>
                <a:latin typeface="Arial" panose="020B0604020202020204" pitchFamily="34" charset="0"/>
              </a:rPr>
              <a:t> gibi özellikleriyle elektronik projelere kolayca entegre edilebilir.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effectLst/>
                <a:highlight>
                  <a:srgbClr val="C0C0C0"/>
                </a:highlight>
                <a:latin typeface="Arial" panose="020B0604020202020204" pitchFamily="34" charset="0"/>
              </a:rPr>
              <a:t>İlk olarak 2012 yılında </a:t>
            </a:r>
            <a:r>
              <a:rPr kumimoji="0" lang="en-US" altLang="en-US" sz="1200" b="1" i="0" u="none" strike="noStrike" cap="none" normalizeH="0" baseline="0">
                <a:ln>
                  <a:noFill/>
                </a:ln>
                <a:effectLst/>
                <a:highlight>
                  <a:srgbClr val="C0C0C0"/>
                </a:highlight>
                <a:latin typeface="Arial" panose="020B0604020202020204" pitchFamily="34" charset="0"/>
              </a:rPr>
              <a:t>Raspberry Pi Foundation</a:t>
            </a:r>
            <a:r>
              <a:rPr kumimoji="0" lang="en-US" altLang="en-US" sz="1200" b="0" i="0" u="none" strike="noStrike" cap="none" normalizeH="0" baseline="0">
                <a:ln>
                  <a:noFill/>
                </a:ln>
                <a:effectLst/>
                <a:highlight>
                  <a:srgbClr val="C0C0C0"/>
                </a:highlight>
                <a:latin typeface="Arial" panose="020B0604020202020204" pitchFamily="34" charset="0"/>
              </a:rPr>
              <a:t> tarafından üretilen bu bilgisayar, başlangıçta düşük gelirli öğrencilere bilgisayar bilimleri eğitimini erişilebilir kılmak amacıyla tasarlanmıştır. Ancak zamanla dünya çapında hobiistlerin ve profesyonellerin de ilgisini çekmiş ve büyük bir topluluk oluşturmuştur.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effectLst/>
                <a:highlight>
                  <a:srgbClr val="C0C0C0"/>
                </a:highlight>
                <a:latin typeface="Arial" panose="020B0604020202020204" pitchFamily="34" charset="0"/>
              </a:rPr>
              <a:t>Raspberry Pi, üzerinde </a:t>
            </a:r>
            <a:r>
              <a:rPr kumimoji="0" lang="en-US" altLang="en-US" sz="1200" b="1" i="0" u="none" strike="noStrike" cap="none" normalizeH="0" baseline="0">
                <a:ln>
                  <a:noFill/>
                </a:ln>
                <a:effectLst/>
                <a:highlight>
                  <a:srgbClr val="C0C0C0"/>
                </a:highlight>
                <a:latin typeface="Arial" panose="020B0604020202020204" pitchFamily="34" charset="0"/>
              </a:rPr>
              <a:t>CPU, RAM, HDMI portu, USB portları, Ethernet portu, GPIO pinleri, MicroSD kart yuvası</a:t>
            </a:r>
            <a:r>
              <a:rPr kumimoji="0" lang="en-US" altLang="en-US" sz="1200" b="0" i="0" u="none" strike="noStrike" cap="none" normalizeH="0" baseline="0">
                <a:ln>
                  <a:noFill/>
                </a:ln>
                <a:effectLst/>
                <a:highlight>
                  <a:srgbClr val="C0C0C0"/>
                </a:highlight>
                <a:latin typeface="Arial" panose="020B0604020202020204" pitchFamily="34" charset="0"/>
              </a:rPr>
              <a:t> gibi temel bileşenleri barındırır. Bu cihaz, farklı modelleriyle gelişmiş özellikler de sunar. Örneğin, daha yeni modellerde </a:t>
            </a:r>
            <a:r>
              <a:rPr kumimoji="0" lang="en-US" altLang="en-US" sz="1200" b="1" i="0" u="none" strike="noStrike" cap="none" normalizeH="0" baseline="0">
                <a:ln>
                  <a:noFill/>
                </a:ln>
                <a:effectLst/>
                <a:highlight>
                  <a:srgbClr val="C0C0C0"/>
                </a:highlight>
                <a:latin typeface="Arial" panose="020B0604020202020204" pitchFamily="34" charset="0"/>
              </a:rPr>
              <a:t>Type-C güç girişi</a:t>
            </a:r>
            <a:r>
              <a:rPr kumimoji="0" lang="en-US" altLang="en-US" sz="1200" b="0" i="0" u="none" strike="noStrike" cap="none" normalizeH="0" baseline="0">
                <a:ln>
                  <a:noFill/>
                </a:ln>
                <a:effectLst/>
                <a:highlight>
                  <a:srgbClr val="C0C0C0"/>
                </a:highlight>
                <a:latin typeface="Arial" panose="020B0604020202020204" pitchFamily="34" charset="0"/>
              </a:rPr>
              <a:t>, </a:t>
            </a:r>
            <a:r>
              <a:rPr kumimoji="0" lang="en-US" altLang="en-US" sz="1200" b="1" i="0" u="none" strike="noStrike" cap="none" normalizeH="0" baseline="0">
                <a:ln>
                  <a:noFill/>
                </a:ln>
                <a:effectLst/>
                <a:highlight>
                  <a:srgbClr val="C0C0C0"/>
                </a:highlight>
                <a:latin typeface="Arial" panose="020B0604020202020204" pitchFamily="34" charset="0"/>
              </a:rPr>
              <a:t>daha hızlı işlemciler</a:t>
            </a:r>
            <a:r>
              <a:rPr kumimoji="0" lang="en-US" altLang="en-US" sz="1200" b="0" i="0" u="none" strike="noStrike" cap="none" normalizeH="0" baseline="0">
                <a:ln>
                  <a:noFill/>
                </a:ln>
                <a:effectLst/>
                <a:highlight>
                  <a:srgbClr val="C0C0C0"/>
                </a:highlight>
                <a:latin typeface="Arial" panose="020B0604020202020204" pitchFamily="34" charset="0"/>
              </a:rPr>
              <a:t>, </a:t>
            </a:r>
            <a:r>
              <a:rPr kumimoji="0" lang="en-US" altLang="en-US" sz="1200" b="1" i="0" u="none" strike="noStrike" cap="none" normalizeH="0" baseline="0">
                <a:ln>
                  <a:noFill/>
                </a:ln>
                <a:effectLst/>
                <a:highlight>
                  <a:srgbClr val="C0C0C0"/>
                </a:highlight>
                <a:latin typeface="Arial" panose="020B0604020202020204" pitchFamily="34" charset="0"/>
              </a:rPr>
              <a:t>daha fazla RAM kapasitesi</a:t>
            </a:r>
            <a:r>
              <a:rPr kumimoji="0" lang="en-US" altLang="en-US" sz="1200" b="0" i="0" u="none" strike="noStrike" cap="none" normalizeH="0" baseline="0">
                <a:ln>
                  <a:noFill/>
                </a:ln>
                <a:effectLst/>
                <a:highlight>
                  <a:srgbClr val="C0C0C0"/>
                </a:highlight>
                <a:latin typeface="Arial" panose="020B0604020202020204" pitchFamily="34" charset="0"/>
              </a:rPr>
              <a:t> ve </a:t>
            </a:r>
            <a:r>
              <a:rPr kumimoji="0" lang="en-US" altLang="en-US" sz="1200" b="1" i="0" u="none" strike="noStrike" cap="none" normalizeH="0" baseline="0">
                <a:ln>
                  <a:noFill/>
                </a:ln>
                <a:effectLst/>
                <a:highlight>
                  <a:srgbClr val="C0C0C0"/>
                </a:highlight>
                <a:latin typeface="Arial" panose="020B0604020202020204" pitchFamily="34" charset="0"/>
              </a:rPr>
              <a:t>daha yüksek çözünürlüklü grafik çıkışı</a:t>
            </a:r>
            <a:r>
              <a:rPr kumimoji="0" lang="en-US" altLang="en-US" sz="1200" b="0" i="0" u="none" strike="noStrike" cap="none" normalizeH="0" baseline="0">
                <a:ln>
                  <a:noFill/>
                </a:ln>
                <a:effectLst/>
                <a:highlight>
                  <a:srgbClr val="C0C0C0"/>
                </a:highlight>
                <a:latin typeface="Arial" panose="020B0604020202020204" pitchFamily="34" charset="0"/>
              </a:rPr>
              <a:t> gibi iyileştirmeler bulunmaktadır.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effectLst/>
                <a:highlight>
                  <a:srgbClr val="C0C0C0"/>
                </a:highlight>
                <a:latin typeface="Arial" panose="020B0604020202020204" pitchFamily="34" charset="0"/>
              </a:rPr>
              <a:t>Düşük maliyetli olması, açık kaynak yazılımlarla uyumlu çalışabilmesi ve çok geniş bir destek topluluğuna sahip olması, Raspberry Pi'yi dünya çapında popüler yapmıştır. Hem amatör kullanıcılar hem de profesyoneller, Raspberry Pi ile kişisel bilgisayarlar, medya merkezleri, oyun konsolları, robotlar ve daha pek çok projeyi inşa edebilmektedir.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effectLst/>
              <a:latin typeface="Arial" panose="020B0604020202020204" pitchFamily="34" charset="0"/>
            </a:endParaRPr>
          </a:p>
        </p:txBody>
      </p:sp>
      <p:pic>
        <p:nvPicPr>
          <p:cNvPr id="8" name="Picture 7">
            <a:extLst>
              <a:ext uri="{FF2B5EF4-FFF2-40B4-BE49-F238E27FC236}">
                <a16:creationId xmlns:a16="http://schemas.microsoft.com/office/drawing/2014/main" id="{74C804E2-1CFA-A53F-E773-B8251D9B8526}"/>
              </a:ext>
            </a:extLst>
          </p:cNvPr>
          <p:cNvPicPr>
            <a:picLocks noChangeAspect="1"/>
          </p:cNvPicPr>
          <p:nvPr/>
        </p:nvPicPr>
        <p:blipFill>
          <a:blip r:embed="rId4"/>
          <a:stretch>
            <a:fillRect/>
          </a:stretch>
        </p:blipFill>
        <p:spPr>
          <a:xfrm>
            <a:off x="2628356" y="4249782"/>
            <a:ext cx="6176010" cy="2333899"/>
          </a:xfrm>
          <a:prstGeom prst="rect">
            <a:avLst/>
          </a:prstGeom>
        </p:spPr>
      </p:pic>
    </p:spTree>
    <p:extLst>
      <p:ext uri="{BB962C8B-B14F-4D97-AF65-F5344CB8AC3E}">
        <p14:creationId xmlns:p14="http://schemas.microsoft.com/office/powerpoint/2010/main" val="172432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4">
                                            <p:txEl>
                                              <p:pRg st="0" end="0"/>
                                            </p:txEl>
                                          </p:spTgt>
                                        </p:tgtEl>
                                        <p:attrNameLst>
                                          <p:attrName>ppt_x</p:attrName>
                                          <p:attrName>ppt_y</p:attrName>
                                        </p:attrNameLst>
                                      </p:cBhvr>
                                    </p:animMotion>
                                  </p:childTnLst>
                                </p:cTn>
                              </p:par>
                              <p:par>
                                <p:cTn id="7"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8" dur="2000" fill="hold"/>
                                        <p:tgtEl>
                                          <p:spTgt spid="4">
                                            <p:txEl>
                                              <p:pRg st="1" end="1"/>
                                            </p:txEl>
                                          </p:spTgt>
                                        </p:tgtEl>
                                        <p:attrNameLst>
                                          <p:attrName>ppt_x</p:attrName>
                                          <p:attrName>ppt_y</p:attrName>
                                        </p:attrNameLst>
                                      </p:cBhvr>
                                    </p:animMotion>
                                  </p:childTnLst>
                                </p:cTn>
                              </p:par>
                              <p:par>
                                <p:cTn id="9"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0" dur="2000" fill="hold"/>
                                        <p:tgtEl>
                                          <p:spTgt spid="4">
                                            <p:txEl>
                                              <p:pRg st="2" end="2"/>
                                            </p:txEl>
                                          </p:spTgt>
                                        </p:tgtEl>
                                        <p:attrNameLst>
                                          <p:attrName>ppt_x</p:attrName>
                                          <p:attrName>ppt_y</p:attrName>
                                        </p:attrNameLst>
                                      </p:cBhvr>
                                    </p:animMotion>
                                  </p:childTnLst>
                                </p:cTn>
                              </p:par>
                              <p:par>
                                <p:cTn id="11" presetID="1" presetClass="path" presetSubtype="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2" dur="2000" fill="hold"/>
                                        <p:tgtEl>
                                          <p:spTgt spid="4">
                                            <p:txEl>
                                              <p:pRg st="3" end="3"/>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878F-3A2D-10EE-8F26-EC69CCEDD600}"/>
              </a:ext>
            </a:extLst>
          </p:cNvPr>
          <p:cNvSpPr>
            <a:spLocks noGrp="1"/>
          </p:cNvSpPr>
          <p:nvPr>
            <p:ph type="title"/>
          </p:nvPr>
        </p:nvSpPr>
        <p:spPr>
          <a:xfrm>
            <a:off x="1141456" y="609600"/>
            <a:ext cx="9905955" cy="84473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tr-TR" b="1" u="sng">
                <a:solidFill>
                  <a:schemeClr val="accent5">
                    <a:lumMod val="50000"/>
                  </a:schemeClr>
                </a:solidFill>
              </a:rPr>
              <a:t>Rasbperri pi kurulum</a:t>
            </a:r>
            <a:endParaRPr lang="en-AE" b="1" u="sng">
              <a:solidFill>
                <a:schemeClr val="accent5">
                  <a:lumMod val="50000"/>
                </a:schemeClr>
              </a:solidFill>
            </a:endParaRPr>
          </a:p>
        </p:txBody>
      </p:sp>
      <p:sp>
        <p:nvSpPr>
          <p:cNvPr id="3" name="Text Placeholder 2">
            <a:extLst>
              <a:ext uri="{FF2B5EF4-FFF2-40B4-BE49-F238E27FC236}">
                <a16:creationId xmlns:a16="http://schemas.microsoft.com/office/drawing/2014/main" id="{A4866951-2203-0BF5-998A-F7F09C3E9C47}"/>
              </a:ext>
            </a:extLst>
          </p:cNvPr>
          <p:cNvSpPr>
            <a:spLocks noGrp="1"/>
          </p:cNvSpPr>
          <p:nvPr>
            <p:ph type="body" sz="half" idx="2"/>
          </p:nvPr>
        </p:nvSpPr>
        <p:spPr>
          <a:xfrm>
            <a:off x="1073284" y="1323703"/>
            <a:ext cx="9904459" cy="2987039"/>
          </a:xfrm>
        </p:spPr>
        <p:txBody>
          <a:bodyPr>
            <a:normAutofit/>
          </a:bodyPr>
          <a:lstStyle/>
          <a:p>
            <a:r>
              <a:rPr lang="en-BZ" sz="1400">
                <a:solidFill>
                  <a:schemeClr val="accent3">
                    <a:lumMod val="50000"/>
                  </a:schemeClr>
                </a:solidFill>
                <a:highlight>
                  <a:srgbClr val="C0C0C0"/>
                </a:highlight>
              </a:rPr>
              <a:t>Raspberry Pi kurulumunu yapmak için gerekli olan </a:t>
            </a:r>
            <a:r>
              <a:rPr lang="en-BZ" sz="1400" b="1">
                <a:solidFill>
                  <a:schemeClr val="accent3">
                    <a:lumMod val="50000"/>
                  </a:schemeClr>
                </a:solidFill>
                <a:highlight>
                  <a:srgbClr val="C0C0C0"/>
                </a:highlight>
              </a:rPr>
              <a:t>MicroSD kart</a:t>
            </a:r>
            <a:r>
              <a:rPr lang="en-BZ" sz="1400">
                <a:solidFill>
                  <a:schemeClr val="accent3">
                    <a:lumMod val="50000"/>
                  </a:schemeClr>
                </a:solidFill>
                <a:highlight>
                  <a:srgbClr val="C0C0C0"/>
                </a:highlight>
              </a:rPr>
              <a:t> ve kart okuyucuyu temin ettik. Ardından, kullanacağımız işletim sistemi olarak </a:t>
            </a:r>
            <a:r>
              <a:rPr lang="en-BZ" sz="1400" b="1">
                <a:solidFill>
                  <a:schemeClr val="accent3">
                    <a:lumMod val="50000"/>
                  </a:schemeClr>
                </a:solidFill>
                <a:highlight>
                  <a:srgbClr val="C0C0C0"/>
                </a:highlight>
              </a:rPr>
              <a:t>Raspberry Pi OS 32-bit</a:t>
            </a:r>
            <a:r>
              <a:rPr lang="en-BZ" sz="1400">
                <a:solidFill>
                  <a:schemeClr val="accent3">
                    <a:lumMod val="50000"/>
                  </a:schemeClr>
                </a:solidFill>
                <a:highlight>
                  <a:srgbClr val="C0C0C0"/>
                </a:highlight>
              </a:rPr>
              <a:t>'i indirdik ve </a:t>
            </a:r>
            <a:r>
              <a:rPr lang="en-BZ" sz="1400" b="1">
                <a:solidFill>
                  <a:schemeClr val="accent3">
                    <a:lumMod val="50000"/>
                  </a:schemeClr>
                </a:solidFill>
                <a:highlight>
                  <a:srgbClr val="C0C0C0"/>
                </a:highlight>
              </a:rPr>
              <a:t>Etcher</a:t>
            </a:r>
            <a:r>
              <a:rPr lang="en-BZ" sz="1400">
                <a:solidFill>
                  <a:schemeClr val="accent3">
                    <a:lumMod val="50000"/>
                  </a:schemeClr>
                </a:solidFill>
                <a:highlight>
                  <a:srgbClr val="C0C0C0"/>
                </a:highlight>
              </a:rPr>
              <a:t> adlı yazılım ile bu işletim sistemini MicroSD karta yazdık. MicroSD kartı gerekli slota yerleştirdik ve Raspberry Pi'ye güç verdik. Bu işlemi takiben Raspberry Pi otomatik olarak açılmaya başladı.</a:t>
            </a:r>
            <a:r>
              <a:rPr lang="tr-TR" sz="1400">
                <a:solidFill>
                  <a:schemeClr val="accent3">
                    <a:lumMod val="50000"/>
                  </a:schemeClr>
                </a:solidFill>
                <a:highlight>
                  <a:srgbClr val="C0C0C0"/>
                </a:highlight>
              </a:rPr>
              <a:t> </a:t>
            </a:r>
            <a:r>
              <a:rPr lang="en-BZ" sz="1400">
                <a:solidFill>
                  <a:schemeClr val="accent3">
                    <a:lumMod val="50000"/>
                  </a:schemeClr>
                </a:solidFill>
                <a:highlight>
                  <a:srgbClr val="C0C0C0"/>
                </a:highlight>
              </a:rPr>
              <a:t>Açılış ekranında belirli ayarların yapılması istendi. Bu ayarları tamamladıktan sonra, Raspberry Pi tamamen çalışmaya hazır hale geldi</a:t>
            </a:r>
            <a:r>
              <a:rPr lang="en-BZ" sz="1400">
                <a:solidFill>
                  <a:schemeClr val="accent3">
                    <a:lumMod val="50000"/>
                  </a:schemeClr>
                </a:solidFill>
              </a:rPr>
              <a:t>.</a:t>
            </a:r>
          </a:p>
          <a:p>
            <a:endParaRPr lang="en-AE" sz="1400">
              <a:solidFill>
                <a:schemeClr val="accent3">
                  <a:lumMod val="50000"/>
                </a:schemeClr>
              </a:solidFill>
            </a:endParaRPr>
          </a:p>
        </p:txBody>
      </p:sp>
      <p:pic>
        <p:nvPicPr>
          <p:cNvPr id="5" name="Picture 4">
            <a:extLst>
              <a:ext uri="{FF2B5EF4-FFF2-40B4-BE49-F238E27FC236}">
                <a16:creationId xmlns:a16="http://schemas.microsoft.com/office/drawing/2014/main" id="{65746AD4-25E9-3644-0CC3-E19DEDDEDF82}"/>
              </a:ext>
            </a:extLst>
          </p:cNvPr>
          <p:cNvPicPr>
            <a:picLocks noChangeAspect="1"/>
          </p:cNvPicPr>
          <p:nvPr/>
        </p:nvPicPr>
        <p:blipFill>
          <a:blip r:embed="rId4"/>
          <a:stretch>
            <a:fillRect/>
          </a:stretch>
        </p:blipFill>
        <p:spPr>
          <a:xfrm>
            <a:off x="6392092" y="3553097"/>
            <a:ext cx="4450079" cy="2290354"/>
          </a:xfrm>
          <a:prstGeom prst="rect">
            <a:avLst/>
          </a:prstGeom>
        </p:spPr>
      </p:pic>
      <p:pic>
        <p:nvPicPr>
          <p:cNvPr id="7" name="Picture 6">
            <a:extLst>
              <a:ext uri="{FF2B5EF4-FFF2-40B4-BE49-F238E27FC236}">
                <a16:creationId xmlns:a16="http://schemas.microsoft.com/office/drawing/2014/main" id="{14B5B4D6-9354-4CB0-BB3C-F44A6244279D}"/>
              </a:ext>
            </a:extLst>
          </p:cNvPr>
          <p:cNvPicPr>
            <a:picLocks noChangeAspect="1"/>
          </p:cNvPicPr>
          <p:nvPr/>
        </p:nvPicPr>
        <p:blipFill>
          <a:blip r:embed="rId5"/>
          <a:stretch>
            <a:fillRect/>
          </a:stretch>
        </p:blipFill>
        <p:spPr>
          <a:xfrm>
            <a:off x="1879009" y="3553097"/>
            <a:ext cx="3354842" cy="2290354"/>
          </a:xfrm>
          <a:prstGeom prst="rect">
            <a:avLst/>
          </a:prstGeom>
        </p:spPr>
      </p:pic>
    </p:spTree>
    <p:extLst>
      <p:ext uri="{BB962C8B-B14F-4D97-AF65-F5344CB8AC3E}">
        <p14:creationId xmlns:p14="http://schemas.microsoft.com/office/powerpoint/2010/main" val="149564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0" end="0"/>
                                            </p:txEl>
                                          </p:spTgt>
                                        </p:tgtEl>
                                        <p:attrNameLst>
                                          <p:attrName>ppt_x</p:attrName>
                                          <p:attrName>ppt_y</p:attrName>
                                        </p:attrNameLst>
                                      </p:cBhvr>
                                    </p:animMotion>
                                    <p:animRot by="1500000">
                                      <p:cBhvr>
                                        <p:cTn id="7" dur="125" fill="hold">
                                          <p:stCondLst>
                                            <p:cond delay="0"/>
                                          </p:stCondLst>
                                        </p:cTn>
                                        <p:tgtEl>
                                          <p:spTgt spid="3">
                                            <p:txEl>
                                              <p:pRg st="0" end="0"/>
                                            </p:txEl>
                                          </p:spTgt>
                                        </p:tgtEl>
                                        <p:attrNameLst>
                                          <p:attrName>r</p:attrName>
                                        </p:attrNameLst>
                                      </p:cBhvr>
                                    </p:animRot>
                                    <p:animRot by="-1500000">
                                      <p:cBhvr>
                                        <p:cTn id="8" dur="125" fill="hold">
                                          <p:stCondLst>
                                            <p:cond delay="125"/>
                                          </p:stCondLst>
                                        </p:cTn>
                                        <p:tgtEl>
                                          <p:spTgt spid="3">
                                            <p:txEl>
                                              <p:pRg st="0" end="0"/>
                                            </p:txEl>
                                          </p:spTgt>
                                        </p:tgtEl>
                                        <p:attrNameLst>
                                          <p:attrName>r</p:attrName>
                                        </p:attrNameLst>
                                      </p:cBhvr>
                                    </p:animRot>
                                    <p:animRot by="-1500000">
                                      <p:cBhvr>
                                        <p:cTn id="9" dur="125" fill="hold">
                                          <p:stCondLst>
                                            <p:cond delay="250"/>
                                          </p:stCondLst>
                                        </p:cTn>
                                        <p:tgtEl>
                                          <p:spTgt spid="3">
                                            <p:txEl>
                                              <p:pRg st="0" end="0"/>
                                            </p:txEl>
                                          </p:spTgt>
                                        </p:tgtEl>
                                        <p:attrNameLst>
                                          <p:attrName>r</p:attrName>
                                        </p:attrNameLst>
                                      </p:cBhvr>
                                    </p:animRot>
                                    <p:animRot by="1500000">
                                      <p:cBhvr>
                                        <p:cTn id="10"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tile tx="0" ty="165100" sx="84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0C8F-5EA4-4AF9-8759-563899040599}"/>
              </a:ext>
            </a:extLst>
          </p:cNvPr>
          <p:cNvSpPr>
            <a:spLocks noGrp="1"/>
          </p:cNvSpPr>
          <p:nvPr>
            <p:ph type="title"/>
          </p:nvPr>
        </p:nvSpPr>
        <p:spPr>
          <a:xfrm>
            <a:off x="1141456" y="609600"/>
            <a:ext cx="9905955" cy="80989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tr-TR" b="1" u="sng">
                <a:solidFill>
                  <a:schemeClr val="accent5">
                    <a:lumMod val="50000"/>
                  </a:schemeClr>
                </a:solidFill>
              </a:rPr>
              <a:t>Rasbperry pi ile çalışma</a:t>
            </a:r>
            <a:endParaRPr lang="en-AE" b="1" u="sng">
              <a:solidFill>
                <a:schemeClr val="accent5">
                  <a:lumMod val="50000"/>
                </a:schemeClr>
              </a:solidFill>
            </a:endParaRPr>
          </a:p>
        </p:txBody>
      </p:sp>
      <p:sp>
        <p:nvSpPr>
          <p:cNvPr id="4" name="Rectangle 1">
            <a:extLst>
              <a:ext uri="{FF2B5EF4-FFF2-40B4-BE49-F238E27FC236}">
                <a16:creationId xmlns:a16="http://schemas.microsoft.com/office/drawing/2014/main" id="{1A183966-AFD0-F6BA-5967-CCEA23D1F0DE}"/>
              </a:ext>
            </a:extLst>
          </p:cNvPr>
          <p:cNvSpPr>
            <a:spLocks noGrp="1" noChangeArrowheads="1"/>
          </p:cNvSpPr>
          <p:nvPr>
            <p:ph type="body" sz="half" idx="2"/>
          </p:nvPr>
        </p:nvSpPr>
        <p:spPr bwMode="auto">
          <a:xfrm>
            <a:off x="1141413" y="2010123"/>
            <a:ext cx="968934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tr-TR" altLang="en-US" sz="1600">
                <a:latin typeface="Arial" panose="020B0604020202020204" pitchFamily="34" charset="0"/>
              </a:rPr>
              <a:t>B</a:t>
            </a:r>
            <a:r>
              <a:rPr kumimoji="0" lang="en-US" altLang="en-US" sz="1600" b="0" i="0" u="none" strike="noStrike" cap="none" normalizeH="0" baseline="0">
                <a:ln>
                  <a:noFill/>
                </a:ln>
                <a:effectLst/>
                <a:latin typeface="Arial" panose="020B0604020202020204" pitchFamily="34" charset="0"/>
              </a:rPr>
              <a:t>u projedeki çalışmalarımı Raspberry Pi'ye aktarmak oldukça zor oldu. Raspberry Pi'ye işletim sistemini kurup açtıktan sonra, ilk olarak </a:t>
            </a:r>
            <a:r>
              <a:rPr kumimoji="0" lang="en-US" altLang="en-US" sz="1600" b="1" i="0" u="none" strike="noStrike" cap="none" normalizeH="0" baseline="0">
                <a:ln>
                  <a:noFill/>
                </a:ln>
                <a:effectLst/>
                <a:latin typeface="Arial" panose="020B0604020202020204" pitchFamily="34" charset="0"/>
              </a:rPr>
              <a:t>OpenCV kütüphanesini</a:t>
            </a:r>
            <a:r>
              <a:rPr kumimoji="0" lang="en-US" altLang="en-US" sz="1600" b="0" i="0" u="none" strike="noStrike" cap="none" normalizeH="0" baseline="0">
                <a:ln>
                  <a:noFill/>
                </a:ln>
                <a:effectLst/>
                <a:latin typeface="Arial" panose="020B0604020202020204" pitchFamily="34" charset="0"/>
              </a:rPr>
              <a:t> yüklemeye çalıştık. İlk denememizde başarısız olduk,</a:t>
            </a:r>
            <a:r>
              <a:rPr kumimoji="0" lang="tr-TR" altLang="en-US" sz="1600" b="0" i="0" u="none" strike="noStrike" cap="none" normalizeH="0" baseline="0">
                <a:ln>
                  <a:noFill/>
                </a:ln>
                <a:effectLst/>
                <a:latin typeface="Arial" panose="020B0604020202020204" pitchFamily="34" charset="0"/>
              </a:rPr>
              <a:t> hata bizden 3 gün aldı</a:t>
            </a:r>
            <a:r>
              <a:rPr kumimoji="0" lang="en-US" altLang="en-US" sz="1600" b="0" i="0" u="none" strike="noStrike" cap="none" normalizeH="0" baseline="0">
                <a:ln>
                  <a:noFill/>
                </a:ln>
                <a:effectLst/>
                <a:latin typeface="Arial" panose="020B0604020202020204" pitchFamily="34" charset="0"/>
              </a:rPr>
              <a:t> ardından Python sürümünü kontrol ettik ve herhangi bir sorun olmadığını gördük. Ancak karşılaştığımız soruyla ilgili elimizde hiçbir bilgi yoktu. İndirme işlemi sorunsuz şekilde başlıyordu fakat %99'a geldiğinde otomatik olarak iptal oluyordu. OpenCV'nin farklı sürümlerini indirmeyi denesek de bu da işe yaramadı. Farklı Python sürümleriyle de aynı problemle karşılaştık. İşletim sistemini yeniden kurmayı bile denedik. Birkaç gün süren başarısız denemelerden sonra, </a:t>
            </a:r>
            <a:r>
              <a:rPr kumimoji="0" lang="en-US" altLang="en-US" sz="1600" b="1" i="0" u="none" strike="noStrike" cap="none" normalizeH="0" baseline="0">
                <a:ln>
                  <a:noFill/>
                </a:ln>
                <a:effectLst/>
                <a:latin typeface="Arial" panose="020B0604020202020204" pitchFamily="34" charset="0"/>
              </a:rPr>
              <a:t>Linux işletim sisteminin</a:t>
            </a:r>
            <a:r>
              <a:rPr kumimoji="0" lang="en-US" altLang="en-US" sz="1600" b="0" i="0" u="none" strike="noStrike" cap="none" normalizeH="0" baseline="0">
                <a:ln>
                  <a:noFill/>
                </a:ln>
                <a:effectLst/>
                <a:latin typeface="Arial" panose="020B0604020202020204" pitchFamily="34" charset="0"/>
              </a:rPr>
              <a:t> Windows'a göre daha kompleks bir yapıya sahip olduğunu fark ettik.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effectLst/>
                <a:latin typeface="Arial" panose="020B0604020202020204" pitchFamily="34" charset="0"/>
              </a:rPr>
              <a:t>Bu sorunu çözebilmek için indirme işlemlerini sanal bir ortamda yapmaya karar verdik. Gerekli kütüphaneleri ve dosyaları sanal ortamda indirip kurarak, doğru sonuçlar alabileceğimizi düşündük. Sanal ortamı kurduktan sonra, OpenCV'nin gerekli sürümünü indirmeyi denediğimizde, bu sefer kurulumun başarılı olduğunu gördük. Linux işletim sistemi üzerindeki bu birkaç gün süren uğraş sayesinde daha tecrübeli hale geldik ve projeyi ilerletirken daha rahat çalışmamızı sağladı.</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chemeClr val="accent3">
                  <a:lumMod val="50000"/>
                </a:schemeClr>
              </a:solidFill>
              <a:effectLst/>
              <a:latin typeface="Arial" panose="020B0604020202020204" pitchFamily="34" charset="0"/>
            </a:endParaRPr>
          </a:p>
        </p:txBody>
      </p:sp>
    </p:spTree>
    <p:extLst>
      <p:ext uri="{BB962C8B-B14F-4D97-AF65-F5344CB8AC3E}">
        <p14:creationId xmlns:p14="http://schemas.microsoft.com/office/powerpoint/2010/main" val="55043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4">
                                            <p:txEl>
                                              <p:pRg st="0" end="0"/>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4">
                                            <p:txEl>
                                              <p:pRg st="1" end="1"/>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203</TotalTime>
  <Words>1213</Words>
  <Application>Microsoft Office PowerPoint</Application>
  <PresentationFormat>Widescreen</PresentationFormat>
  <Paragraphs>44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Adobe Fan Heiti Std B</vt:lpstr>
      <vt:lpstr>Arial</vt:lpstr>
      <vt:lpstr>Tw Cen MT</vt:lpstr>
      <vt:lpstr>Circuit</vt:lpstr>
      <vt:lpstr>Projeyi hazırlayanlar :                      1. RAMADAN ARAP                   2. MUSTAFA ELBARRI                 </vt:lpstr>
      <vt:lpstr>PROJE BAŞLANGICI</vt:lpstr>
      <vt:lpstr>PROJE İLERLEYİŞİ</vt:lpstr>
      <vt:lpstr>Open cv </vt:lpstr>
      <vt:lpstr>Python kodu hazırlama</vt:lpstr>
      <vt:lpstr>KULANILAN MALZEMELER</vt:lpstr>
      <vt:lpstr>Raspnerry pi nedir ?</vt:lpstr>
      <vt:lpstr>Rasbperri pi kurulum</vt:lpstr>
      <vt:lpstr>Rasbperry pi ile çalışma</vt:lpstr>
      <vt:lpstr>Kullanılan malzemeler</vt:lpstr>
      <vt:lpstr>Materyallerin bağlıntıları</vt:lpstr>
      <vt:lpstr>Materyallerin bağlıntıları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RAMADAN ARAP</dc:creator>
  <cp:lastModifiedBy>RAMADAN ARAP</cp:lastModifiedBy>
  <cp:revision>2</cp:revision>
  <dcterms:created xsi:type="dcterms:W3CDTF">2024-12-17T12:39:32Z</dcterms:created>
  <dcterms:modified xsi:type="dcterms:W3CDTF">2024-12-17T17:49:19Z</dcterms:modified>
</cp:coreProperties>
</file>